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5"/>
  </p:notesMasterIdLst>
  <p:handoutMasterIdLst>
    <p:handoutMasterId r:id="rId26"/>
  </p:handoutMasterIdLst>
  <p:sldIdLst>
    <p:sldId id="256" r:id="rId2"/>
    <p:sldId id="257" r:id="rId3"/>
    <p:sldId id="258" r:id="rId4"/>
    <p:sldId id="259" r:id="rId5"/>
    <p:sldId id="260" r:id="rId6"/>
    <p:sldId id="293" r:id="rId7"/>
    <p:sldId id="261" r:id="rId8"/>
    <p:sldId id="262" r:id="rId9"/>
    <p:sldId id="263" r:id="rId10"/>
    <p:sldId id="266" r:id="rId11"/>
    <p:sldId id="264" r:id="rId12"/>
    <p:sldId id="267" r:id="rId13"/>
    <p:sldId id="295" r:id="rId14"/>
    <p:sldId id="265" r:id="rId15"/>
    <p:sldId id="268" r:id="rId16"/>
    <p:sldId id="269" r:id="rId17"/>
    <p:sldId id="271" r:id="rId18"/>
    <p:sldId id="292" r:id="rId19"/>
    <p:sldId id="294" r:id="rId20"/>
    <p:sldId id="291" r:id="rId21"/>
    <p:sldId id="296" r:id="rId22"/>
    <p:sldId id="287" r:id="rId23"/>
    <p:sldId id="289" r:id="rId24"/>
  </p:sldIdLst>
  <p:sldSz cx="9144000" cy="6858000" type="screen4x3"/>
  <p:notesSz cx="7315200" cy="9601200"/>
  <p:defaultTextStyle>
    <a:defPPr>
      <a:defRPr lang="en-US"/>
    </a:defPPr>
    <a:lvl1pPr algn="l" rtl="0" fontAlgn="base">
      <a:spcBef>
        <a:spcPct val="0"/>
      </a:spcBef>
      <a:spcAft>
        <a:spcPct val="0"/>
      </a:spcAft>
      <a:defRPr sz="2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80">
          <p15:clr>
            <a:srgbClr val="A4A3A4"/>
          </p15:clr>
        </p15:guide>
        <p15:guide id="2" pos="287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1919"/>
    <a:srgbClr val="FF0000"/>
    <a:srgbClr val="FF3300"/>
    <a:srgbClr val="FFFF00"/>
    <a:srgbClr val="0000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65099" autoAdjust="0"/>
  </p:normalViewPr>
  <p:slideViewPr>
    <p:cSldViewPr snapToGrid="0" snapToObjects="1">
      <p:cViewPr varScale="1">
        <p:scale>
          <a:sx n="57" d="100"/>
          <a:sy n="57" d="100"/>
        </p:scale>
        <p:origin x="1637" y="10"/>
      </p:cViewPr>
      <p:guideLst>
        <p:guide orient="horz" pos="2180"/>
        <p:guide pos="287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8" d="100"/>
          <a:sy n="88" d="100"/>
        </p:scale>
        <p:origin x="-1692" y="-114"/>
      </p:cViewPr>
      <p:guideLst>
        <p:guide orient="horz" pos="3024"/>
        <p:guide pos="2304"/>
      </p:guideLst>
    </p:cSldViewPr>
  </p:notes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defRPr>
            </a:lvl1pPr>
          </a:lstStyle>
          <a:p>
            <a:pPr>
              <a:defRPr/>
            </a:pPr>
            <a:endParaRPr lang="en-US"/>
          </a:p>
        </p:txBody>
      </p:sp>
      <p:sp>
        <p:nvSpPr>
          <p:cNvPr id="7168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defRPr>
            </a:lvl1pPr>
          </a:lstStyle>
          <a:p>
            <a:pPr>
              <a:defRPr/>
            </a:pPr>
            <a:endParaRPr lang="en-US"/>
          </a:p>
        </p:txBody>
      </p:sp>
      <p:sp>
        <p:nvSpPr>
          <p:cNvPr id="7168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defRPr>
            </a:lvl1pPr>
          </a:lstStyle>
          <a:p>
            <a:pPr>
              <a:defRPr/>
            </a:pPr>
            <a:endParaRPr lang="en-US"/>
          </a:p>
        </p:txBody>
      </p:sp>
      <p:sp>
        <p:nvSpPr>
          <p:cNvPr id="7168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D2494E92-2E1B-452A-B175-EAD027092F2A}" type="slidenum">
              <a:rPr lang="en-US" altLang="en-US"/>
              <a:pPr/>
              <a:t>‹#›</a:t>
            </a:fld>
            <a:endParaRPr lang="en-US" altLang="en-US"/>
          </a:p>
        </p:txBody>
      </p:sp>
    </p:spTree>
    <p:extLst>
      <p:ext uri="{BB962C8B-B14F-4D97-AF65-F5344CB8AC3E}">
        <p14:creationId xmlns:p14="http://schemas.microsoft.com/office/powerpoint/2010/main" val="2414481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defRPr>
            </a:lvl1pPr>
          </a:lstStyle>
          <a:p>
            <a:pPr>
              <a:defRPr/>
            </a:pPr>
            <a:endParaRPr lang="en-US"/>
          </a:p>
        </p:txBody>
      </p:sp>
      <p:sp>
        <p:nvSpPr>
          <p:cNvPr id="6147"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D058615B-85BE-4248-A572-1BBC9882CEDB}" type="slidenum">
              <a:rPr lang="en-US" altLang="en-US"/>
              <a:pPr/>
              <a:t>‹#›</a:t>
            </a:fld>
            <a:endParaRPr lang="en-US" altLang="en-US"/>
          </a:p>
        </p:txBody>
      </p:sp>
    </p:spTree>
    <p:extLst>
      <p:ext uri="{BB962C8B-B14F-4D97-AF65-F5344CB8AC3E}">
        <p14:creationId xmlns:p14="http://schemas.microsoft.com/office/powerpoint/2010/main" val="9083684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28364A5-8400-44A2-9638-51F32278FFF5}" type="slidenum">
              <a:rPr lang="en-US" altLang="en-US" sz="1300"/>
              <a:pPr eaLnBrk="1" hangingPunct="1">
                <a:spcBef>
                  <a:spcPct val="0"/>
                </a:spcBef>
              </a:pPr>
              <a:t>1</a:t>
            </a:fld>
            <a:endParaRPr lang="en-US" altLang="en-US" sz="13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879674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3B23660-674B-49B6-9E60-472DEE0F8AF8}" type="slidenum">
              <a:rPr lang="en-US" altLang="en-US" sz="1300"/>
              <a:pPr eaLnBrk="1" hangingPunct="1">
                <a:spcBef>
                  <a:spcPct val="0"/>
                </a:spcBef>
              </a:pPr>
              <a:t>2</a:t>
            </a:fld>
            <a:endParaRPr lang="en-US" altLang="en-US" sz="13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strategic choices can be categorized as business level strategy issues and corporate level strategy issues.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business level strategic choices are concerned with the positioning of specific businesses</a:t>
            </a:r>
            <a:r>
              <a:rPr lang="en-US" altLang="en-US" baseline="0" dirty="0" smtClean="0">
                <a:latin typeface="Arial" panose="020B0604020202020204" pitchFamily="34" charset="0"/>
              </a:rPr>
              <a:t> </a:t>
            </a:r>
            <a:r>
              <a:rPr lang="en-US" altLang="en-US" dirty="0" smtClean="0">
                <a:latin typeface="Arial" panose="020B0604020202020204" pitchFamily="34" charset="0"/>
              </a:rPr>
              <a:t>  </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288788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921A21B-139E-408B-954A-C8F7A71144E6}" type="slidenum">
              <a:rPr lang="en-US" altLang="en-US" sz="1300"/>
              <a:pPr eaLnBrk="1" hangingPunct="1">
                <a:spcBef>
                  <a:spcPct val="0"/>
                </a:spcBef>
              </a:pPr>
              <a:t>3</a:t>
            </a:fld>
            <a:endParaRPr lang="en-US" alt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Two generic business level strategies are cost leadership and differentiation.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Cost leadership</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generate economic value by having lower costs than competitors</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Product differentiation</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generate economic value by offering a product that customers prefer over competitors’ product</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This chapter covers cost leadership and the next chapter will cover product differentiation.</a:t>
            </a:r>
          </a:p>
        </p:txBody>
      </p:sp>
    </p:spTree>
    <p:extLst>
      <p:ext uri="{BB962C8B-B14F-4D97-AF65-F5344CB8AC3E}">
        <p14:creationId xmlns:p14="http://schemas.microsoft.com/office/powerpoint/2010/main" val="3231123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D99AE91-54EF-4038-A6DF-C7DAF0F7E941}" type="slidenum">
              <a:rPr lang="en-US" altLang="en-US" sz="1300"/>
              <a:pPr eaLnBrk="1" hangingPunct="1">
                <a:spcBef>
                  <a:spcPct val="0"/>
                </a:spcBef>
              </a:pPr>
              <a:t>4</a:t>
            </a:fld>
            <a:endParaRPr lang="en-US" altLang="en-US" sz="13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smtClean="0">
                <a:latin typeface="Arial" panose="020B0604020202020204" pitchFamily="34" charset="0"/>
              </a:rPr>
              <a:t>Cost leadership matters because it will allow the focal firm to have average total costs (ATC) that are less than the industry average total costs (ATCind).  </a:t>
            </a:r>
          </a:p>
          <a:p>
            <a:pPr eaLnBrk="1" hangingPunct="1">
              <a:lnSpc>
                <a:spcPct val="90000"/>
              </a:lnSpc>
            </a:pPr>
            <a:endParaRPr lang="en-US" altLang="en-US" smtClean="0">
              <a:latin typeface="Arial" panose="020B0604020202020204" pitchFamily="34" charset="0"/>
            </a:endParaRPr>
          </a:p>
          <a:p>
            <a:pPr eaLnBrk="1" hangingPunct="1">
              <a:lnSpc>
                <a:spcPct val="90000"/>
              </a:lnSpc>
            </a:pPr>
            <a:r>
              <a:rPr lang="en-US" altLang="en-US" smtClean="0">
                <a:latin typeface="Arial" panose="020B0604020202020204" pitchFamily="34" charset="0"/>
              </a:rPr>
              <a:t>Thus, an above normal return is possible. </a:t>
            </a:r>
          </a:p>
          <a:p>
            <a:pPr eaLnBrk="1" hangingPunct="1">
              <a:lnSpc>
                <a:spcPct val="90000"/>
              </a:lnSpc>
            </a:pPr>
            <a:endParaRPr lang="en-US" altLang="en-US" smtClean="0">
              <a:latin typeface="Arial" panose="020B0604020202020204" pitchFamily="34" charset="0"/>
            </a:endParaRPr>
          </a:p>
          <a:p>
            <a:pPr eaLnBrk="1" hangingPunct="1">
              <a:lnSpc>
                <a:spcPct val="90000"/>
              </a:lnSpc>
            </a:pPr>
            <a:r>
              <a:rPr lang="en-US" altLang="en-US" smtClean="0">
                <a:latin typeface="Arial" panose="020B0604020202020204" pitchFamily="34" charset="0"/>
              </a:rPr>
              <a:t>Two important things to note:</a:t>
            </a:r>
          </a:p>
          <a:p>
            <a:pPr eaLnBrk="1" hangingPunct="1">
              <a:lnSpc>
                <a:spcPct val="90000"/>
              </a:lnSpc>
            </a:pPr>
            <a:endParaRPr lang="en-US" altLang="en-US" smtClean="0">
              <a:latin typeface="Arial" panose="020B0604020202020204" pitchFamily="34" charset="0"/>
            </a:endParaRPr>
          </a:p>
          <a:p>
            <a:pPr eaLnBrk="1" hangingPunct="1">
              <a:lnSpc>
                <a:spcPct val="90000"/>
              </a:lnSpc>
            </a:pPr>
            <a:r>
              <a:rPr lang="en-US" altLang="en-US" smtClean="0">
                <a:latin typeface="Arial" panose="020B0604020202020204" pitchFamily="34" charset="0"/>
              </a:rPr>
              <a:t>1-The focal firm does not have to charge a lower price—it can enjoy a wider margin than competitors. (i.e. to be a cost leader a firm doesn’t have to sell at the lowest price)</a:t>
            </a:r>
          </a:p>
          <a:p>
            <a:pPr eaLnBrk="1" hangingPunct="1">
              <a:lnSpc>
                <a:spcPct val="90000"/>
              </a:lnSpc>
            </a:pPr>
            <a:endParaRPr lang="en-US" altLang="en-US" smtClean="0">
              <a:latin typeface="Arial" panose="020B0604020202020204" pitchFamily="34" charset="0"/>
            </a:endParaRPr>
          </a:p>
          <a:p>
            <a:pPr eaLnBrk="1" hangingPunct="1">
              <a:lnSpc>
                <a:spcPct val="90000"/>
              </a:lnSpc>
            </a:pPr>
            <a:r>
              <a:rPr lang="en-US" altLang="en-US" smtClean="0">
                <a:latin typeface="Arial" panose="020B0604020202020204" pitchFamily="34" charset="0"/>
              </a:rPr>
              <a:t>2 -If other firms have higher cost (such as the industry average total cost) they can never win a price war with the cost leader (firms in a market with a cost leader have strong incentive not to compete on the basis of price).  </a:t>
            </a:r>
          </a:p>
          <a:p>
            <a:pPr eaLnBrk="1" hangingPunct="1">
              <a:lnSpc>
                <a:spcPct val="90000"/>
              </a:lnSpc>
            </a:pPr>
            <a:endParaRPr lang="en-US" altLang="en-US" smtClean="0">
              <a:latin typeface="Arial" panose="020B0604020202020204" pitchFamily="34" charset="0"/>
            </a:endParaRPr>
          </a:p>
          <a:p>
            <a:pPr eaLnBrk="1" hangingPunct="1">
              <a:lnSpc>
                <a:spcPct val="90000"/>
              </a:lnSpc>
            </a:pPr>
            <a:r>
              <a:rPr lang="en-US" altLang="en-US" smtClean="0">
                <a:latin typeface="Arial" panose="020B0604020202020204" pitchFamily="34" charset="0"/>
              </a:rPr>
              <a:t>3- Rather firms have a strong incentive to compete on cost (not price) because of the advantages explained above.  </a:t>
            </a:r>
          </a:p>
          <a:p>
            <a:pPr eaLnBrk="1" hangingPunct="1">
              <a:lnSpc>
                <a:spcPct val="90000"/>
              </a:lnSpc>
            </a:pPr>
            <a:endParaRPr lang="en-US" altLang="en-US" smtClean="0">
              <a:latin typeface="Arial" panose="020B0604020202020204" pitchFamily="34" charset="0"/>
            </a:endParaRPr>
          </a:p>
          <a:p>
            <a:pPr eaLnBrk="1" hangingPunct="1">
              <a:lnSpc>
                <a:spcPct val="90000"/>
              </a:lnSpc>
            </a:pPr>
            <a:r>
              <a:rPr lang="en-US" altLang="en-US" smtClean="0">
                <a:latin typeface="Arial" panose="020B0604020202020204" pitchFamily="34" charset="0"/>
              </a:rPr>
              <a:t>Therefore, firms enjoying cost advantages typically face strong competitive pressures on their cost positions.</a:t>
            </a:r>
          </a:p>
        </p:txBody>
      </p:sp>
    </p:spTree>
    <p:extLst>
      <p:ext uri="{BB962C8B-B14F-4D97-AF65-F5344CB8AC3E}">
        <p14:creationId xmlns:p14="http://schemas.microsoft.com/office/powerpoint/2010/main" val="1981492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08FA7C79-F113-4292-9875-E3FF2F053DC0}" type="slidenum">
              <a:rPr lang="en-US" altLang="en-US" sz="1300"/>
              <a:pPr eaLnBrk="1" hangingPunct="1">
                <a:spcBef>
                  <a:spcPct val="0"/>
                </a:spcBef>
              </a:pPr>
              <a:t>5</a:t>
            </a:fld>
            <a:endParaRPr lang="en-US" altLang="en-US" sz="13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it could be the focal firm</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If so, managers would probably develop a strategy to exploit the advantage</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it could be a competitor</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If so, managers would try to develop a strategy to either capture the advantage or compete on some other basis</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In sum, finding out that the focal firm is </a:t>
            </a:r>
            <a:r>
              <a:rPr lang="en-US" altLang="en-US" b="1" i="1" smtClean="0">
                <a:latin typeface="Arial" panose="020B0604020202020204" pitchFamily="34" charset="0"/>
              </a:rPr>
              <a:t>not</a:t>
            </a:r>
            <a:r>
              <a:rPr lang="en-US" altLang="en-US" smtClean="0">
                <a:latin typeface="Arial" panose="020B0604020202020204" pitchFamily="34" charset="0"/>
              </a:rPr>
              <a:t> likely to have a cost advantage may be just as valuable as finding out that the focal firm </a:t>
            </a:r>
            <a:r>
              <a:rPr lang="en-US" altLang="en-US" b="1" i="1" smtClean="0">
                <a:latin typeface="Arial" panose="020B0604020202020204" pitchFamily="34" charset="0"/>
              </a:rPr>
              <a:t>is</a:t>
            </a:r>
            <a:r>
              <a:rPr lang="en-US" altLang="en-US" smtClean="0">
                <a:latin typeface="Arial" panose="020B0604020202020204" pitchFamily="34" charset="0"/>
              </a:rPr>
              <a:t> likely to have a cost advantage. </a:t>
            </a:r>
          </a:p>
        </p:txBody>
      </p:sp>
    </p:spTree>
    <p:extLst>
      <p:ext uri="{BB962C8B-B14F-4D97-AF65-F5344CB8AC3E}">
        <p14:creationId xmlns:p14="http://schemas.microsoft.com/office/powerpoint/2010/main" val="985996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7A9434F-145B-4253-823A-F551BCD19ACF}" type="slidenum">
              <a:rPr lang="en-US" altLang="en-US" sz="1300"/>
              <a:pPr eaLnBrk="1" hangingPunct="1">
                <a:spcBef>
                  <a:spcPct val="0"/>
                </a:spcBef>
              </a:pPr>
              <a:t>6</a:t>
            </a:fld>
            <a:endParaRPr lang="en-US" altLang="en-US" sz="13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average cost per unit falls as quantity increases-until the minimum efficient scale is reached</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are a cost advantage because competitors may not be able to match the scale because of capital requirements or insufficient demand</a:t>
            </a:r>
          </a:p>
        </p:txBody>
      </p:sp>
    </p:spTree>
    <p:extLst>
      <p:ext uri="{BB962C8B-B14F-4D97-AF65-F5344CB8AC3E}">
        <p14:creationId xmlns:p14="http://schemas.microsoft.com/office/powerpoint/2010/main" val="1892196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E92D4A3-ED29-4D63-9605-1FBE56D67BE6}" type="slidenum">
              <a:rPr lang="en-US" altLang="en-US" sz="1300"/>
              <a:pPr eaLnBrk="1" hangingPunct="1">
                <a:spcBef>
                  <a:spcPct val="0"/>
                </a:spcBef>
              </a:pPr>
              <a:t>7</a:t>
            </a:fld>
            <a:endParaRPr lang="en-US" altLang="en-US" sz="13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are an advantage for those who do not have diseconomies of scale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occur when firms production moves beyond the minimum efficient scale—average per unit cost increases as quantity produced increases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physical diminishing returns to scale—machines that handle larger volumes may be prone to more defective pieces and/or may be so expensive as to result in higher average per unit costs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transportation costs—trying to cover a vast geographic area from a very large plant may contribute to diseconomies of scale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human factors—overly bureaucratic, de-motivated</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Nucor Steel had several cost advantages, one of which was the fact that the large integrated mills were experiencing diseconomies of scale in the parts of the market that Nucor served (light structural steel, rebar, etc.). </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479093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A1E7076-6458-4DE8-977D-83931B92FDFE}" type="slidenum">
              <a:rPr lang="en-US" altLang="en-US" sz="1300"/>
              <a:pPr eaLnBrk="1" hangingPunct="1">
                <a:spcBef>
                  <a:spcPct val="0"/>
                </a:spcBef>
              </a:pPr>
              <a:t>8</a:t>
            </a:fld>
            <a:endParaRPr lang="en-US" altLang="en-US" sz="13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a firm gets more efficient at a process with experience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more complicated/technical the process, the greater the experience advantage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Example: GM, Bosch and fuel injectors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General Motors used to license technology from Robert Bosch, a German company, to produce fuel injectors rather than purchase them from Bosch like their competitors did.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basic terms of the agreement were that Bosch would share new technology within six months of any such new technology being put into production.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As a result of this agreement GM was always behind Bosch in both quality and cost because Bosch was essentially guaranteed a learning curve advantage.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Eventually the GM exited the fuel injector business and purchased many of its fuel injectors from Bosch. </a:t>
            </a:r>
          </a:p>
        </p:txBody>
      </p:sp>
    </p:spTree>
    <p:extLst>
      <p:ext uri="{BB962C8B-B14F-4D97-AF65-F5344CB8AC3E}">
        <p14:creationId xmlns:p14="http://schemas.microsoft.com/office/powerpoint/2010/main" val="2658789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4860367-6D4E-4B13-A89A-A4AD24924402}" type="slidenum">
              <a:rPr lang="en-US" altLang="en-US" sz="1300"/>
              <a:pPr eaLnBrk="1" hangingPunct="1">
                <a:spcBef>
                  <a:spcPct val="0"/>
                </a:spcBef>
              </a:pPr>
              <a:t>9</a:t>
            </a:fld>
            <a:endParaRPr lang="en-US" altLang="en-US" sz="13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Occurs when firms are able to access inputs at less cost than competitors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may result from:</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history—being in the right place at the right time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being first into a market—esp. foreign markets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natural endowment—owning a mineral deposit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locking up a source—buying in bulk all of its output</a:t>
            </a: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013424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5794967-B206-4C83-B494-3570DC50F695}" type="slidenum">
              <a:rPr lang="en-US" altLang="en-US" sz="1300"/>
              <a:pPr eaLnBrk="1" hangingPunct="1">
                <a:spcBef>
                  <a:spcPct val="0"/>
                </a:spcBef>
              </a:pPr>
              <a:t>10</a:t>
            </a:fld>
            <a:endParaRPr lang="en-US" altLang="en-US" sz="13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Occurs when a technology allows a firm to produce something at a lower cost than its competitors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cost advantage that a technology might create typically accrues to the ‘owner’ of the technology—may or may not be the ones who actually use the technology</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Example:</a:t>
            </a:r>
            <a:r>
              <a:rPr lang="en-US" altLang="en-US" baseline="0" dirty="0" smtClean="0">
                <a:latin typeface="Arial" panose="020B0604020202020204" pitchFamily="34" charset="0"/>
              </a:rPr>
              <a:t> </a:t>
            </a:r>
            <a:r>
              <a:rPr lang="en-US" altLang="en-US" dirty="0" smtClean="0">
                <a:latin typeface="Arial" panose="020B0604020202020204" pitchFamily="34" charset="0"/>
              </a:rPr>
              <a:t>Sony</a:t>
            </a:r>
            <a:r>
              <a:rPr lang="en-US" altLang="en-US" baseline="0" dirty="0" smtClean="0">
                <a:latin typeface="Arial" panose="020B0604020202020204" pitchFamily="34" charset="0"/>
              </a:rPr>
              <a:t> Semiconductor</a:t>
            </a:r>
          </a:p>
          <a:p>
            <a:pPr eaLnBrk="1" hangingPunct="1"/>
            <a:endParaRPr lang="en-US" altLang="en-US" baseline="0" dirty="0" smtClean="0">
              <a:latin typeface="Arial" panose="020B0604020202020204" pitchFamily="34" charset="0"/>
            </a:endParaRPr>
          </a:p>
          <a:p>
            <a:pPr eaLnBrk="1" hangingPunct="1"/>
            <a:r>
              <a:rPr lang="en-US" sz="1200" b="0" i="0" kern="1200" dirty="0" smtClean="0">
                <a:solidFill>
                  <a:schemeClr val="tx1"/>
                </a:solidFill>
                <a:effectLst/>
                <a:latin typeface="Arial" charset="0"/>
                <a:ea typeface="+mn-ea"/>
                <a:cs typeface="+mn-cs"/>
              </a:rPr>
              <a:t>The cleaning process during semiconductor fabrication processes frequently uses a mixture of sulfuric acid and hydrogen peroxide. The waste mixture resulting from cleaning is treated with large amounts of water and other chemicals, generating large volumes of sludge and wastewater. Sony discovered that by adding a trace of nitric acid, the residue of hydrogen peroxide in the waste mixture decomposed into oxygen and water effectively. Using this phenomena Sony developed a technology to extract highly concentrated sulfuric acid containing no hydrogen peroxide from the waste mixture. Sony Semiconductor Corporation has been using this technology at its plant since 2001, and the extracted concentrated sulfuric acid is being put to good use as a neutralizer for wastewater treatment within the plant. Because it does not require forced heating or cooling, this process also helps reduce the amount of energy consumed by recycling equipment.</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00369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BCF6675B-A34F-42EB-8AC3-0B8F5763C3B5}" type="slidenum">
              <a:rPr lang="en-US" altLang="en-US" sz="1300"/>
              <a:pPr eaLnBrk="1" hangingPunct="1">
                <a:spcBef>
                  <a:spcPct val="0"/>
                </a:spcBef>
              </a:pPr>
              <a:t>11</a:t>
            </a:fld>
            <a:endParaRPr lang="en-US" altLang="en-US" sz="13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firms get to choose how they will serve the market</a:t>
            </a:r>
          </a:p>
          <a:p>
            <a:pPr eaLnBrk="1" hangingPunct="1"/>
            <a:r>
              <a:rPr lang="en-US" altLang="en-US" dirty="0" smtClean="0">
                <a:latin typeface="Arial" panose="020B0604020202020204" pitchFamily="34" charset="0"/>
              </a:rPr>
              <a:t>	</a:t>
            </a:r>
          </a:p>
          <a:p>
            <a:pPr eaLnBrk="1" hangingPunct="1"/>
            <a:r>
              <a:rPr lang="en-US" altLang="en-US" dirty="0" smtClean="0">
                <a:latin typeface="Arial" panose="020B0604020202020204" pitchFamily="34" charset="0"/>
              </a:rPr>
              <a:t>Firm’s can offer level of quality that is inexpensive to produce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Firms can make policy choices that give people incentives to reduce cost at every opportunity</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Example: Southwest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Standardized</a:t>
            </a:r>
            <a:r>
              <a:rPr lang="en-US" altLang="en-US" baseline="0" dirty="0" smtClean="0">
                <a:latin typeface="Arial" panose="020B0604020202020204" pitchFamily="34" charset="0"/>
              </a:rPr>
              <a:t> fleet</a:t>
            </a:r>
          </a:p>
          <a:p>
            <a:pPr eaLnBrk="1" hangingPunct="1"/>
            <a:endParaRPr lang="en-US" altLang="en-US" baseline="0" dirty="0" smtClean="0">
              <a:latin typeface="Arial" panose="020B0604020202020204" pitchFamily="34" charset="0"/>
            </a:endParaRPr>
          </a:p>
          <a:p>
            <a:pPr eaLnBrk="1" hangingPunct="1"/>
            <a:r>
              <a:rPr lang="en-US" altLang="en-US" baseline="0" dirty="0" smtClean="0">
                <a:latin typeface="Arial" panose="020B0604020202020204" pitchFamily="34" charset="0"/>
              </a:rPr>
              <a:t>Focus on short, fuel efficient routes</a:t>
            </a:r>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Southwest Airlines adopted human resource policies that have contributed to their cost advantage (cross functional work practices, hiring practices, incentive systems, etc.)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Other large airlines cannot effectively make these policy choices at this point in time because of unions, traditional, psychological contracts, etc.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Thus, Southwest’s policy choices are a source of cost advantage.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Example: Jet Blue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Cut a row out of their planes to reduce weight and reduce the number</a:t>
            </a:r>
            <a:r>
              <a:rPr lang="en-US" altLang="en-US" baseline="0" dirty="0" smtClean="0">
                <a:latin typeface="Arial" panose="020B0604020202020204" pitchFamily="34" charset="0"/>
              </a:rPr>
              <a:t> of flight attendants required by the FAA</a:t>
            </a:r>
          </a:p>
          <a:p>
            <a:pPr eaLnBrk="1" hangingPunct="1"/>
            <a:endParaRPr lang="en-US" altLang="en-US" baseline="0"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48540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3AF35A6-EB83-40DD-8573-6884D527CECD}" type="slidenum">
              <a:rPr lang="en-US" altLang="en-US" sz="1300"/>
              <a:pPr eaLnBrk="1" hangingPunct="1">
                <a:spcBef>
                  <a:spcPct val="0"/>
                </a:spcBef>
              </a:pPr>
              <a:t>12</a:t>
            </a:fld>
            <a:endParaRPr lang="en-US" altLang="en-US" sz="13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So say that we determine that a firm indeed has a cost advantage – How can we tell if that cost advantage will lead to a competitive advantage?  </a:t>
            </a:r>
          </a:p>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209451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0A266E-0B76-4E18-B34B-EACD997B1791}" type="slidenum">
              <a:rPr lang="en-US" altLang="en-US" sz="1300"/>
              <a:pPr eaLnBrk="1" hangingPunct="1">
                <a:spcBef>
                  <a:spcPct val="0"/>
                </a:spcBef>
              </a:pPr>
              <a:t>13</a:t>
            </a:fld>
            <a:endParaRPr lang="en-US" altLang="en-US" sz="13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A single source of cost advantage may be valuable for multiple reasons (i.e., it neutralizes more than one threat).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more threats that are neutralized by the cost advantages a firm possesses, the more value they will create.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Entry: Creates cost-based barriers to entry (econ of scale, cost </a:t>
            </a:r>
            <a:r>
              <a:rPr lang="en-US" altLang="en-US" dirty="0" err="1" smtClean="0">
                <a:latin typeface="Arial" panose="020B0604020202020204" pitchFamily="34" charset="0"/>
              </a:rPr>
              <a:t>adv</a:t>
            </a:r>
            <a:r>
              <a:rPr lang="en-US" altLang="en-US" dirty="0" smtClean="0">
                <a:latin typeface="Arial" panose="020B0604020202020204" pitchFamily="34" charset="0"/>
              </a:rPr>
              <a:t> </a:t>
            </a:r>
            <a:r>
              <a:rPr lang="en-US" altLang="en-US" dirty="0" err="1" smtClean="0">
                <a:latin typeface="Arial" panose="020B0604020202020204" pitchFamily="34" charset="0"/>
              </a:rPr>
              <a:t>indep</a:t>
            </a:r>
            <a:r>
              <a:rPr lang="en-US" altLang="en-US" dirty="0" smtClean="0">
                <a:latin typeface="Arial" panose="020B0604020202020204" pitchFamily="34" charset="0"/>
              </a:rPr>
              <a:t> of scale, etc.)</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Buyers: Can accommodate the demands of powerful buyers and still have above average performance; deters backward integration; </a:t>
            </a:r>
            <a:r>
              <a:rPr lang="en-US" altLang="en-US" dirty="0" err="1" smtClean="0">
                <a:latin typeface="Arial" panose="020B0604020202020204" pitchFamily="34" charset="0"/>
              </a:rPr>
              <a:t>econs</a:t>
            </a:r>
            <a:r>
              <a:rPr lang="en-US" altLang="en-US" dirty="0" smtClean="0">
                <a:latin typeface="Arial" panose="020B0604020202020204" pitchFamily="34" charset="0"/>
              </a:rPr>
              <a:t> of scale limit buy options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Suppliers: Can accommodate the higher supplier prices and still earn above average performance; econ of scale limit supplier options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Substitutes: Can keep their prices low, reducing the attractiveness of substitutes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Rivalry:  higher cost competitors won’t engage in price wars because they’ll lose.</a:t>
            </a:r>
          </a:p>
        </p:txBody>
      </p:sp>
    </p:spTree>
    <p:extLst>
      <p:ext uri="{BB962C8B-B14F-4D97-AF65-F5344CB8AC3E}">
        <p14:creationId xmlns:p14="http://schemas.microsoft.com/office/powerpoint/2010/main" val="1638992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34A60D0-20BE-4851-A647-C8C6E2B1EB12}" type="slidenum">
              <a:rPr lang="en-US" altLang="en-US" sz="1300"/>
              <a:pPr eaLnBrk="1" hangingPunct="1">
                <a:spcBef>
                  <a:spcPct val="0"/>
                </a:spcBef>
              </a:pPr>
              <a:t>14</a:t>
            </a:fld>
            <a:endParaRPr lang="en-US" altLang="en-US" sz="13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Not in the textbook, but somewhat useful for the </a:t>
            </a:r>
            <a:r>
              <a:rPr lang="en-US" altLang="en-US" dirty="0" err="1" smtClean="0">
                <a:latin typeface="Arial" panose="020B0604020202020204" pitchFamily="34" charset="0"/>
              </a:rPr>
              <a:t>Wal-mart</a:t>
            </a:r>
            <a:r>
              <a:rPr lang="en-US" altLang="en-US" baseline="0" dirty="0" smtClean="0">
                <a:latin typeface="Arial" panose="020B0604020202020204" pitchFamily="34" charset="0"/>
              </a:rPr>
              <a:t> in China </a:t>
            </a:r>
            <a:r>
              <a:rPr lang="en-US" altLang="en-US" dirty="0" smtClean="0">
                <a:latin typeface="Arial" panose="020B0604020202020204" pitchFamily="34" charset="0"/>
              </a:rPr>
              <a:t>case.</a:t>
            </a:r>
          </a:p>
        </p:txBody>
      </p:sp>
    </p:spTree>
    <p:extLst>
      <p:ext uri="{BB962C8B-B14F-4D97-AF65-F5344CB8AC3E}">
        <p14:creationId xmlns:p14="http://schemas.microsoft.com/office/powerpoint/2010/main" val="23565312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FB788F46-125C-49F0-B0F9-8E5AF39E8E86}" type="slidenum">
              <a:rPr lang="en-US" altLang="en-US" sz="1300"/>
              <a:pPr eaLnBrk="1" hangingPunct="1">
                <a:spcBef>
                  <a:spcPct val="0"/>
                </a:spcBef>
              </a:pPr>
              <a:t>15</a:t>
            </a:fld>
            <a:endParaRPr lang="en-US" altLang="en-US" sz="13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800" i="1" smtClean="0">
                <a:latin typeface="Arial" panose="020B0604020202020204" pitchFamily="34" charset="0"/>
              </a:rPr>
              <a:t>Economies of Scale:</a:t>
            </a:r>
            <a:endParaRPr lang="en-US" altLang="en-US" sz="800" smtClean="0">
              <a:latin typeface="Arial" panose="020B0604020202020204" pitchFamily="34" charset="0"/>
            </a:endParaRPr>
          </a:p>
          <a:p>
            <a:pPr eaLnBrk="1" hangingPunct="1">
              <a:lnSpc>
                <a:spcPct val="80000"/>
              </a:lnSpc>
            </a:pPr>
            <a:r>
              <a:rPr lang="en-US" altLang="en-US" sz="800" smtClean="0">
                <a:latin typeface="Arial" panose="020B0604020202020204" pitchFamily="34" charset="0"/>
              </a:rPr>
              <a:t>	•	are less likely to be rare in emerging industries because multiple firms are discovering where the minimum efficient scale is </a:t>
            </a:r>
          </a:p>
          <a:p>
            <a:pPr eaLnBrk="1" hangingPunct="1">
              <a:lnSpc>
                <a:spcPct val="80000"/>
              </a:lnSpc>
            </a:pPr>
            <a:r>
              <a:rPr lang="en-US" altLang="en-US" sz="800" smtClean="0">
                <a:latin typeface="Arial" panose="020B0604020202020204" pitchFamily="34" charset="0"/>
              </a:rPr>
              <a:t>	•	may become more rare as the industry matures if the minimum efficient scale is discovered to be quite large and if industry demand roughly equals industry capacity—such that an incremental plant at minimum efficient scale would vastly exceed industry demand—this is even more likely as an industry declines</a:t>
            </a:r>
            <a:endParaRPr lang="en-US" altLang="en-US" sz="800" i="1" smtClean="0">
              <a:latin typeface="Arial" panose="020B0604020202020204" pitchFamily="34" charset="0"/>
            </a:endParaRPr>
          </a:p>
          <a:p>
            <a:pPr eaLnBrk="1" hangingPunct="1">
              <a:lnSpc>
                <a:spcPct val="80000"/>
              </a:lnSpc>
            </a:pPr>
            <a:r>
              <a:rPr lang="en-US" altLang="en-US" sz="800" i="1" smtClean="0">
                <a:latin typeface="Arial" panose="020B0604020202020204" pitchFamily="34" charset="0"/>
              </a:rPr>
              <a:t>	Diseconomies of Scale:</a:t>
            </a:r>
            <a:endParaRPr lang="en-US" altLang="en-US" sz="800" smtClean="0">
              <a:latin typeface="Arial" panose="020B0604020202020204" pitchFamily="34" charset="0"/>
            </a:endParaRPr>
          </a:p>
          <a:p>
            <a:pPr eaLnBrk="1" hangingPunct="1">
              <a:lnSpc>
                <a:spcPct val="80000"/>
              </a:lnSpc>
            </a:pPr>
            <a:r>
              <a:rPr lang="en-US" altLang="en-US" sz="800" smtClean="0">
                <a:latin typeface="Arial" panose="020B0604020202020204" pitchFamily="34" charset="0"/>
              </a:rPr>
              <a:t>	•	are likely to be rare in emerging and mature industries because most firms will not exceed the minimum efficient scale </a:t>
            </a:r>
          </a:p>
          <a:p>
            <a:pPr eaLnBrk="1" hangingPunct="1">
              <a:lnSpc>
                <a:spcPct val="80000"/>
              </a:lnSpc>
            </a:pPr>
            <a:r>
              <a:rPr lang="en-US" altLang="en-US" sz="800" smtClean="0">
                <a:latin typeface="Arial" panose="020B0604020202020204" pitchFamily="34" charset="0"/>
              </a:rPr>
              <a:t>	•	may become less rare in a declining industry if demand falls sharply leaving most firms with excess capacity—this is not a likely scenario </a:t>
            </a:r>
          </a:p>
          <a:p>
            <a:pPr eaLnBrk="1" hangingPunct="1">
              <a:lnSpc>
                <a:spcPct val="80000"/>
              </a:lnSpc>
            </a:pPr>
            <a:r>
              <a:rPr lang="en-US" altLang="en-US" sz="800" smtClean="0">
                <a:latin typeface="Arial" panose="020B0604020202020204" pitchFamily="34" charset="0"/>
              </a:rPr>
              <a:t>			(Remember diseconomies of scale refer to other firms, not the focal firm)</a:t>
            </a:r>
            <a:endParaRPr lang="en-US" altLang="en-US" sz="800" i="1" smtClean="0">
              <a:latin typeface="Arial" panose="020B0604020202020204" pitchFamily="34" charset="0"/>
            </a:endParaRPr>
          </a:p>
          <a:p>
            <a:pPr eaLnBrk="1" hangingPunct="1">
              <a:lnSpc>
                <a:spcPct val="80000"/>
              </a:lnSpc>
            </a:pPr>
            <a:r>
              <a:rPr lang="en-US" altLang="en-US" sz="800" i="1" smtClean="0">
                <a:latin typeface="Arial" panose="020B0604020202020204" pitchFamily="34" charset="0"/>
              </a:rPr>
              <a:t>	Learning Curve Economies:</a:t>
            </a:r>
            <a:endParaRPr lang="en-US" altLang="en-US" sz="800" smtClean="0">
              <a:latin typeface="Arial" panose="020B0604020202020204" pitchFamily="34" charset="0"/>
            </a:endParaRPr>
          </a:p>
          <a:p>
            <a:pPr eaLnBrk="1" hangingPunct="1">
              <a:lnSpc>
                <a:spcPct val="80000"/>
              </a:lnSpc>
            </a:pPr>
            <a:r>
              <a:rPr lang="en-US" altLang="en-US" sz="800" smtClean="0">
                <a:latin typeface="Arial" panose="020B0604020202020204" pitchFamily="34" charset="0"/>
              </a:rPr>
              <a:t>	•	are likely to be rare in an emerging industry because the first-mover is moving along the learning curve ahead of competitors</a:t>
            </a:r>
          </a:p>
          <a:p>
            <a:pPr eaLnBrk="1" hangingPunct="1">
              <a:lnSpc>
                <a:spcPct val="80000"/>
              </a:lnSpc>
            </a:pPr>
            <a:r>
              <a:rPr lang="en-US" altLang="en-US" sz="800" smtClean="0">
                <a:latin typeface="Arial" panose="020B0604020202020204" pitchFamily="34" charset="0"/>
              </a:rPr>
              <a:t>	•	are likely to become less rare as the industry matures as competitors also move along the learning curve—as the learning curve flattens the advantage of more cumulative experience lessens</a:t>
            </a:r>
            <a:endParaRPr lang="en-US" altLang="en-US" sz="800" i="1" smtClean="0">
              <a:latin typeface="Arial" panose="020B0604020202020204" pitchFamily="34" charset="0"/>
            </a:endParaRPr>
          </a:p>
          <a:p>
            <a:pPr eaLnBrk="1" hangingPunct="1">
              <a:lnSpc>
                <a:spcPct val="80000"/>
              </a:lnSpc>
            </a:pPr>
            <a:r>
              <a:rPr lang="en-US" altLang="en-US" sz="800" i="1" smtClean="0">
                <a:latin typeface="Arial" panose="020B0604020202020204" pitchFamily="34" charset="0"/>
              </a:rPr>
              <a:t>	Differential Low-Cost Access to Inputs:</a:t>
            </a:r>
            <a:endParaRPr lang="en-US" altLang="en-US" sz="800" smtClean="0">
              <a:latin typeface="Arial" panose="020B0604020202020204" pitchFamily="34" charset="0"/>
            </a:endParaRPr>
          </a:p>
          <a:p>
            <a:pPr eaLnBrk="1" hangingPunct="1">
              <a:lnSpc>
                <a:spcPct val="80000"/>
              </a:lnSpc>
            </a:pPr>
            <a:r>
              <a:rPr lang="en-US" altLang="en-US" sz="800" smtClean="0">
                <a:latin typeface="Arial" panose="020B0604020202020204" pitchFamily="34" charset="0"/>
              </a:rPr>
              <a:t>	•	may be rare in emerging industries if the inputs themselves are rare, such as mineral deposits or input factor markets that are of limited size, otherwise there is not likely to differential low-cost access  </a:t>
            </a:r>
          </a:p>
          <a:p>
            <a:pPr eaLnBrk="1" hangingPunct="1">
              <a:lnSpc>
                <a:spcPct val="80000"/>
              </a:lnSpc>
            </a:pPr>
            <a:r>
              <a:rPr lang="en-US" altLang="en-US" sz="800" smtClean="0">
                <a:latin typeface="Arial" panose="020B0604020202020204" pitchFamily="34" charset="0"/>
              </a:rPr>
              <a:t>	•	may arise (and be rare by definition) as the industry matures if a firm is able to tie-up sources of supply by acquiring suppliers or forming exclusivity agreements with suppliers</a:t>
            </a:r>
            <a:endParaRPr lang="en-US" altLang="en-US" sz="800" i="1" smtClean="0">
              <a:latin typeface="Arial" panose="020B0604020202020204" pitchFamily="34" charset="0"/>
            </a:endParaRPr>
          </a:p>
          <a:p>
            <a:pPr eaLnBrk="1" hangingPunct="1">
              <a:lnSpc>
                <a:spcPct val="80000"/>
              </a:lnSpc>
            </a:pPr>
            <a:r>
              <a:rPr lang="en-US" altLang="en-US" sz="800" i="1" smtClean="0">
                <a:latin typeface="Arial" panose="020B0604020202020204" pitchFamily="34" charset="0"/>
              </a:rPr>
              <a:t>	Technology Advantages:</a:t>
            </a:r>
            <a:endParaRPr lang="en-US" altLang="en-US" sz="800" smtClean="0">
              <a:latin typeface="Arial" panose="020B0604020202020204" pitchFamily="34" charset="0"/>
            </a:endParaRPr>
          </a:p>
          <a:p>
            <a:pPr eaLnBrk="1" hangingPunct="1">
              <a:lnSpc>
                <a:spcPct val="80000"/>
              </a:lnSpc>
            </a:pPr>
            <a:r>
              <a:rPr lang="en-US" altLang="en-US" sz="800" smtClean="0">
                <a:latin typeface="Arial" panose="020B0604020202020204" pitchFamily="34" charset="0"/>
              </a:rPr>
              <a:t>	•	are likely to be rare in emerging industries as the new technologies are developed</a:t>
            </a:r>
          </a:p>
          <a:p>
            <a:pPr eaLnBrk="1" hangingPunct="1">
              <a:lnSpc>
                <a:spcPct val="80000"/>
              </a:lnSpc>
            </a:pPr>
            <a:r>
              <a:rPr lang="en-US" altLang="en-US" sz="800" smtClean="0">
                <a:latin typeface="Arial" panose="020B0604020202020204" pitchFamily="34" charset="0"/>
              </a:rPr>
              <a:t>	•	usually become less rare over time as duplication occurs or as competitors are able to buy the same technology—some technology can remain rare if the firm is able to protect its proprietary nature, especially software technology as opposed to hardware technology</a:t>
            </a:r>
            <a:endParaRPr lang="en-US" altLang="en-US" sz="800" i="1" smtClean="0">
              <a:latin typeface="Arial" panose="020B0604020202020204" pitchFamily="34" charset="0"/>
            </a:endParaRPr>
          </a:p>
          <a:p>
            <a:pPr eaLnBrk="1" hangingPunct="1">
              <a:lnSpc>
                <a:spcPct val="80000"/>
              </a:lnSpc>
            </a:pPr>
            <a:r>
              <a:rPr lang="en-US" altLang="en-US" sz="800" i="1" smtClean="0">
                <a:latin typeface="Arial" panose="020B0604020202020204" pitchFamily="34" charset="0"/>
              </a:rPr>
              <a:t>	Policy Choices:</a:t>
            </a:r>
            <a:endParaRPr lang="en-US" altLang="en-US" sz="800" smtClean="0">
              <a:latin typeface="Arial" panose="020B0604020202020204" pitchFamily="34" charset="0"/>
            </a:endParaRPr>
          </a:p>
          <a:p>
            <a:pPr eaLnBrk="1" hangingPunct="1">
              <a:lnSpc>
                <a:spcPct val="80000"/>
              </a:lnSpc>
            </a:pPr>
            <a:r>
              <a:rPr lang="en-US" altLang="en-US" sz="800" smtClean="0">
                <a:latin typeface="Arial" panose="020B0604020202020204" pitchFamily="34" charset="0"/>
              </a:rPr>
              <a:t>	•	valuable policies may be rare in emerging industries as many different firms establish various policies—some firms will adopt policies that prove to be valuable and others will adopt policies that prove to have little, if any, value</a:t>
            </a:r>
          </a:p>
          <a:p>
            <a:pPr eaLnBrk="1" hangingPunct="1">
              <a:lnSpc>
                <a:spcPct val="80000"/>
              </a:lnSpc>
            </a:pPr>
            <a:r>
              <a:rPr lang="en-US" altLang="en-US" sz="800" smtClean="0">
                <a:latin typeface="Arial" panose="020B0604020202020204" pitchFamily="34" charset="0"/>
              </a:rPr>
              <a:t>	•	some valuable policy choices will remain rare if those policies are 1) difficult to observe and/or understand, or 2) if the adoption of those policies is costly for competitors because of path dependency—other airlines face a large cost disadvantage in attempting to adopt some of Southwest Airlines’ human resource policies</a:t>
            </a:r>
          </a:p>
        </p:txBody>
      </p:sp>
    </p:spTree>
    <p:extLst>
      <p:ext uri="{BB962C8B-B14F-4D97-AF65-F5344CB8AC3E}">
        <p14:creationId xmlns:p14="http://schemas.microsoft.com/office/powerpoint/2010/main" val="3717486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3CC71A82-EB61-4ADB-8232-90B3C72CDB02}" type="slidenum">
              <a:rPr lang="en-US" altLang="en-US" sz="1300"/>
              <a:pPr eaLnBrk="1" hangingPunct="1">
                <a:spcBef>
                  <a:spcPct val="0"/>
                </a:spcBef>
              </a:pPr>
              <a:t>16</a:t>
            </a:fld>
            <a:endParaRPr lang="en-US" altLang="en-US" sz="13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smtClean="0">
                <a:latin typeface="Arial" panose="020B0604020202020204" pitchFamily="34" charset="0"/>
              </a:rPr>
              <a:t>Unbalanced Industry Capacity and Demand</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when an industry has </a:t>
            </a:r>
            <a:r>
              <a:rPr lang="en-US" altLang="en-US" i="1" smtClean="0">
                <a:latin typeface="Arial" panose="020B0604020202020204" pitchFamily="34" charset="0"/>
              </a:rPr>
              <a:t>excess demand</a:t>
            </a:r>
            <a:r>
              <a:rPr lang="en-US" altLang="en-US" smtClean="0">
                <a:latin typeface="Arial" panose="020B0604020202020204" pitchFamily="34" charset="0"/>
              </a:rPr>
              <a:t>, economies of scale advantages are imitated at relatively low cost because competitors have an incentive to expand capacity</a:t>
            </a:r>
          </a:p>
          <a:p>
            <a:pPr eaLnBrk="1" hangingPunct="1"/>
            <a:r>
              <a:rPr lang="en-US" altLang="en-US" smtClean="0">
                <a:latin typeface="Arial" panose="020B0604020202020204" pitchFamily="34" charset="0"/>
              </a:rPr>
              <a:t>	•	when an industry has </a:t>
            </a:r>
            <a:r>
              <a:rPr lang="en-US" altLang="en-US" i="1" smtClean="0">
                <a:latin typeface="Arial" panose="020B0604020202020204" pitchFamily="34" charset="0"/>
              </a:rPr>
              <a:t>excess demand</a:t>
            </a:r>
            <a:r>
              <a:rPr lang="en-US" altLang="en-US" smtClean="0">
                <a:latin typeface="Arial" panose="020B0604020202020204" pitchFamily="34" charset="0"/>
              </a:rPr>
              <a:t>, learning curve advantages are less costly to imitate because there is room in the market for several firms to be moving down the learning curve simultaneously (this is observed in the memory chip industry)</a:t>
            </a:r>
          </a:p>
          <a:p>
            <a:pPr eaLnBrk="1" hangingPunct="1"/>
            <a:r>
              <a:rPr lang="en-US" altLang="en-US" smtClean="0">
                <a:latin typeface="Arial" panose="020B0604020202020204" pitchFamily="34" charset="0"/>
              </a:rPr>
              <a:t>	•	when an industry has </a:t>
            </a:r>
            <a:r>
              <a:rPr lang="en-US" altLang="en-US" i="1" smtClean="0">
                <a:latin typeface="Arial" panose="020B0604020202020204" pitchFamily="34" charset="0"/>
              </a:rPr>
              <a:t>excess capacity</a:t>
            </a:r>
            <a:r>
              <a:rPr lang="en-US" altLang="en-US" smtClean="0">
                <a:latin typeface="Arial" panose="020B0604020202020204" pitchFamily="34" charset="0"/>
              </a:rPr>
              <a:t>, diseconomies of scale advantages will disappear more rapidly because firms operating beyond the minimum efficient scale will quickly realize their diseconomies and correct them</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Non-Proprietary Technology</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technology cost advantages based on technology that is not owned and tightly controlled by the focal firm will be less costly to imitate, especially if vendors can sell the technology to the focal firm’s competitors</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Highly Observable Technology</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technology advantages based on technology that is highly observable can be imitated at lower cost, even when the technology is proprietary because competitors can more easily see a way around the protection (patents)</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Transactional Exchange</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Example:  The bonus policy of an appliance manufacturer that has a cost advantage because it uses a bonus system with production line employees to reduce defective parts can easily be imitated. </a:t>
            </a:r>
          </a:p>
        </p:txBody>
      </p:sp>
    </p:spTree>
    <p:extLst>
      <p:ext uri="{BB962C8B-B14F-4D97-AF65-F5344CB8AC3E}">
        <p14:creationId xmlns:p14="http://schemas.microsoft.com/office/powerpoint/2010/main" val="3710153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48EE721-4A6D-4F26-8650-026BB89CE206}" type="slidenum">
              <a:rPr lang="en-US" altLang="en-US" sz="1300"/>
              <a:pPr eaLnBrk="1" hangingPunct="1">
                <a:spcBef>
                  <a:spcPct val="0"/>
                </a:spcBef>
              </a:pPr>
              <a:t>17</a:t>
            </a:fld>
            <a:endParaRPr lang="en-US" altLang="en-US" sz="13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smtClean="0">
                <a:latin typeface="Arial" panose="020B0604020202020204" pitchFamily="34" charset="0"/>
              </a:rPr>
              <a:t>Balanced Industry Capacity and Demand</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economies of scale advantages are more costly to imitate in balanced industries because would-be imitators face a lower net benefit if they add industry capacity (excess capacity will lead to lower overall prices for output, lowering the net benefit of entry)—economies of scale present a barrier to entry</a:t>
            </a:r>
          </a:p>
          <a:p>
            <a:pPr eaLnBrk="1" hangingPunct="1"/>
            <a:r>
              <a:rPr lang="en-US" altLang="en-US" smtClean="0">
                <a:latin typeface="Arial" panose="020B0604020202020204" pitchFamily="34" charset="0"/>
              </a:rPr>
              <a:t>	•	diseconomies of scale may be more difficult to recognize for firms that have expanded beyond the minimum efficient scale, making the advantage for the focal firm more durable</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Path Dependence (Historical Uniqueness)</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cost advantages that developed through a set of unique historical circumstances may be very costly, if not impossible, to imitate</a:t>
            </a:r>
          </a:p>
          <a:p>
            <a:pPr eaLnBrk="1" hangingPunct="1"/>
            <a:r>
              <a:rPr lang="en-US" altLang="en-US" smtClean="0">
                <a:latin typeface="Arial" panose="020B0604020202020204" pitchFamily="34" charset="0"/>
              </a:rPr>
              <a:t>	•	Example:  A grain elevator built decades ago along the Columbia River in Washington State provides a cost advantage for its owners.  The elevator occupies the only location for miles along the river in which an elevator could be built without incurring tremendous earth-moving expenses.</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Protected Technology</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a technology protected by patent, copyright, trademark, etc. will present a higher cost of imitation than unprotected technologies—although such protection does not guarantee that imitation will not occur</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Highly Unobservable Technology (Causal Ambiguity)</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a cost advantage based on a relatively unobservable technology will present a high cost of imitation to competitors because they will not know what to imitate</a:t>
            </a:r>
            <a:endParaRPr lang="en-US" altLang="en-US" i="1" smtClean="0">
              <a:latin typeface="Arial" panose="020B0604020202020204" pitchFamily="34" charset="0"/>
            </a:endParaRPr>
          </a:p>
          <a:p>
            <a:pPr eaLnBrk="1" hangingPunct="1"/>
            <a:r>
              <a:rPr lang="en-US" altLang="en-US" i="1" smtClean="0">
                <a:latin typeface="Arial" panose="020B0604020202020204" pitchFamily="34" charset="0"/>
              </a:rPr>
              <a:t>	Relational Exchange (Social Complexity)</a:t>
            </a:r>
            <a:endParaRPr lang="en-US" altLang="en-US" smtClean="0">
              <a:latin typeface="Arial" panose="020B0604020202020204" pitchFamily="34" charset="0"/>
            </a:endParaRPr>
          </a:p>
          <a:p>
            <a:pPr eaLnBrk="1" hangingPunct="1"/>
            <a:r>
              <a:rPr lang="en-US" altLang="en-US" smtClean="0">
                <a:latin typeface="Arial" panose="020B0604020202020204" pitchFamily="34" charset="0"/>
              </a:rPr>
              <a:t>	•	cost advantages that stem from socially embedded exchanges are more costly to imitate because competitors face the cost (or impossibility) of recreating socially complex relationships</a:t>
            </a:r>
          </a:p>
          <a:p>
            <a:pPr eaLnBrk="1" hangingPunct="1"/>
            <a:r>
              <a:rPr lang="en-US" altLang="en-US" smtClean="0">
                <a:latin typeface="Arial" panose="020B0604020202020204" pitchFamily="34" charset="0"/>
              </a:rPr>
              <a:t>	•	Example:  Suppose the appliance manufacturer in the example above had a corporate culture based on years of experience and life long employees that encouraged low defect rates.  Such an advantage would be much more difficult to imitate than an advantage based simply on paying people for lower defect rates.</a:t>
            </a:r>
          </a:p>
        </p:txBody>
      </p:sp>
    </p:spTree>
    <p:extLst>
      <p:ext uri="{BB962C8B-B14F-4D97-AF65-F5344CB8AC3E}">
        <p14:creationId xmlns:p14="http://schemas.microsoft.com/office/powerpoint/2010/main" val="2218686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57CF24E0-CAE5-43BD-978F-12D32639BC91}" type="slidenum">
              <a:rPr lang="en-US" altLang="en-US" sz="1300"/>
              <a:pPr eaLnBrk="1" hangingPunct="1">
                <a:spcBef>
                  <a:spcPct val="0"/>
                </a:spcBef>
              </a:pPr>
              <a:t>18</a:t>
            </a:fld>
            <a:endParaRPr lang="en-US" altLang="en-US" sz="13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Organizational </a:t>
            </a:r>
            <a:r>
              <a:rPr lang="en-US" altLang="en-US" b="1" i="1" smtClean="0">
                <a:latin typeface="Arial" panose="020B0604020202020204" pitchFamily="34" charset="0"/>
              </a:rPr>
              <a:t>structure</a:t>
            </a:r>
            <a:r>
              <a:rPr lang="en-US" altLang="en-US" smtClean="0">
                <a:latin typeface="Arial" panose="020B0604020202020204" pitchFamily="34" charset="0"/>
              </a:rPr>
              <a:t> refers to how management responsibilities are divided and the reporting relationships among various managers.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Organization </a:t>
            </a:r>
            <a:r>
              <a:rPr lang="en-US" altLang="en-US" b="1" i="1" smtClean="0">
                <a:latin typeface="Arial" panose="020B0604020202020204" pitchFamily="34" charset="0"/>
              </a:rPr>
              <a:t>control</a:t>
            </a:r>
            <a:r>
              <a:rPr lang="en-US" altLang="en-US" smtClean="0">
                <a:latin typeface="Arial" panose="020B0604020202020204" pitchFamily="34" charset="0"/>
              </a:rPr>
              <a:t> refers to the policies a firm adopts to give people incentives to behave in certain ways.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These policies are intended to align the interests of employees with the interests of the organization. </a:t>
            </a:r>
          </a:p>
        </p:txBody>
      </p:sp>
    </p:spTree>
    <p:extLst>
      <p:ext uri="{BB962C8B-B14F-4D97-AF65-F5344CB8AC3E}">
        <p14:creationId xmlns:p14="http://schemas.microsoft.com/office/powerpoint/2010/main" val="3222993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90FEA151-7EBA-49C6-80A1-56ECE4F65749}" type="slidenum">
              <a:rPr lang="en-US" altLang="en-US" sz="1300"/>
              <a:pPr eaLnBrk="1" hangingPunct="1">
                <a:spcBef>
                  <a:spcPct val="0"/>
                </a:spcBef>
              </a:pPr>
              <a:t>19</a:t>
            </a:fld>
            <a:endParaRPr lang="en-US" altLang="en-US" sz="13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functional structure is used to implement strategy at the business level in organizations of significant size whether the overall organization is using a functional or multi-divisional structure. </a:t>
            </a:r>
            <a:endParaRPr lang="en-US" altLang="en-US" dirty="0" smtClean="0">
              <a:solidFill>
                <a:srgbClr val="FF0000"/>
              </a:solidFill>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divides management responsibilities by function</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CEO or divisional head is responsible for strategy &amp; coordination of functions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specialization within functions facilitates cost reduction perspective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CEO can use this structure to:</a:t>
            </a:r>
          </a:p>
          <a:p>
            <a:pPr eaLnBrk="1" hangingPunct="1"/>
            <a:r>
              <a:rPr lang="en-US" altLang="en-US" dirty="0" smtClean="0">
                <a:latin typeface="Arial" panose="020B0604020202020204" pitchFamily="34" charset="0"/>
              </a:rPr>
              <a:t>	</a:t>
            </a:r>
          </a:p>
          <a:p>
            <a:pPr eaLnBrk="1" hangingPunct="1"/>
            <a:r>
              <a:rPr lang="en-US" altLang="en-US" dirty="0" smtClean="0">
                <a:latin typeface="Arial" panose="020B0604020202020204" pitchFamily="34" charset="0"/>
              </a:rPr>
              <a:t>	ensure best cost reduction practices are shared among divisions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	allow and encourage decision-making by those who are in the best positions to do so—those close to decisions</a:t>
            </a:r>
          </a:p>
          <a:p>
            <a:pPr eaLnBrk="1" hangingPunct="1"/>
            <a:r>
              <a:rPr lang="en-US" altLang="en-US" dirty="0" smtClean="0">
                <a:latin typeface="Arial" panose="020B0604020202020204" pitchFamily="34" charset="0"/>
              </a:rPr>
              <a:t>	</a:t>
            </a:r>
          </a:p>
          <a:p>
            <a:pPr eaLnBrk="1" hangingPunct="1"/>
            <a:r>
              <a:rPr lang="en-US" altLang="en-US" dirty="0" smtClean="0">
                <a:latin typeface="Arial" panose="020B0604020202020204" pitchFamily="34" charset="0"/>
              </a:rPr>
              <a:t>	ensure that functions are coordinating efforts in pursuit of a common strategy</a:t>
            </a:r>
          </a:p>
        </p:txBody>
      </p:sp>
    </p:spTree>
    <p:extLst>
      <p:ext uri="{BB962C8B-B14F-4D97-AF65-F5344CB8AC3E}">
        <p14:creationId xmlns:p14="http://schemas.microsoft.com/office/powerpoint/2010/main" val="2082350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7DFA334-A366-4113-A749-C94F5D15C1C4}" type="slidenum">
              <a:rPr lang="en-US" altLang="en-US" sz="1300"/>
              <a:pPr eaLnBrk="1" hangingPunct="1">
                <a:spcBef>
                  <a:spcPct val="0"/>
                </a:spcBef>
              </a:pPr>
              <a:t>20</a:t>
            </a:fld>
            <a:endParaRPr lang="en-US" altLang="en-US" sz="13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Management controls refer to policies governing the way things are done in the organization.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Most successful cost leaders have strong cultural norms that focus the attention of employees on achieving low costs.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Southwest Airlines and Wal-Mart are two good examples of firms whose cultures encourage employees to constantly pursue low costs.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In both of these examples, this attitude toward cost reduction is traceable to the founder of the firm.  </a:t>
            </a:r>
          </a:p>
          <a:p>
            <a:pPr eaLnBrk="1" hangingPunct="1"/>
            <a:endParaRPr lang="en-US" altLang="en-US" smtClean="0">
              <a:latin typeface="Arial" panose="020B0604020202020204" pitchFamily="34" charset="0"/>
            </a:endParaRPr>
          </a:p>
          <a:p>
            <a:pPr eaLnBrk="1" hangingPunct="1"/>
            <a:r>
              <a:rPr lang="en-US" altLang="en-US" smtClean="0">
                <a:latin typeface="Arial" panose="020B0604020202020204" pitchFamily="34" charset="0"/>
              </a:rPr>
              <a:t>Herb Kelleher and Sam Walton understood that low cost was critical to the success of their companies—and they made sure that a culture developed in their respective companies that focused on cost reduction. </a:t>
            </a:r>
          </a:p>
        </p:txBody>
      </p:sp>
    </p:spTree>
    <p:extLst>
      <p:ext uri="{BB962C8B-B14F-4D97-AF65-F5344CB8AC3E}">
        <p14:creationId xmlns:p14="http://schemas.microsoft.com/office/powerpoint/2010/main" val="4156567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79B1CFC9-E368-4BE2-94BB-3EF6F44CEAB8}" type="slidenum">
              <a:rPr lang="en-US" altLang="en-US" sz="1300"/>
              <a:pPr eaLnBrk="1" hangingPunct="1">
                <a:spcBef>
                  <a:spcPct val="0"/>
                </a:spcBef>
              </a:pPr>
              <a:t>21</a:t>
            </a:fld>
            <a:endParaRPr lang="en-US" altLang="en-US" sz="13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7796512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B54294D-00CF-4A2E-8A1A-40700A6D6D65}" type="slidenum">
              <a:rPr lang="en-US" altLang="en-US" sz="1300"/>
              <a:pPr eaLnBrk="1" hangingPunct="1">
                <a:spcBef>
                  <a:spcPct val="0"/>
                </a:spcBef>
              </a:pPr>
              <a:t>22</a:t>
            </a:fld>
            <a:endParaRPr lang="en-US" altLang="en-US" sz="13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Compensation policies provide a level of organizational control by giving employees incentive to behave in certain ways.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Managers must be careful not to provide cost reduction incentives that go so far as to reduce quality or service in a detrimental way.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For example, piece rate compensation schemes based solely on quantity may give employees the incentive to reduce quality thereby increasing re-work</a:t>
            </a:r>
            <a:r>
              <a:rPr lang="en-US" altLang="en-US" baseline="0" dirty="0" smtClean="0">
                <a:latin typeface="Arial" panose="020B0604020202020204" pitchFamily="34" charset="0"/>
              </a:rPr>
              <a:t> costs</a:t>
            </a:r>
            <a:r>
              <a:rPr lang="en-US" altLang="en-US" dirty="0" smtClean="0">
                <a:latin typeface="Arial" panose="020B0604020202020204" pitchFamily="34" charset="0"/>
              </a:rPr>
              <a:t>. </a:t>
            </a:r>
          </a:p>
        </p:txBody>
      </p:sp>
    </p:spTree>
    <p:extLst>
      <p:ext uri="{BB962C8B-B14F-4D97-AF65-F5344CB8AC3E}">
        <p14:creationId xmlns:p14="http://schemas.microsoft.com/office/powerpoint/2010/main" val="602636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spcBef>
                <a:spcPct val="30000"/>
              </a:spcBef>
              <a:defRPr sz="1200">
                <a:solidFill>
                  <a:schemeClr val="tx1"/>
                </a:solidFill>
                <a:latin typeface="Arial" panose="020B0604020202020204" pitchFamily="34" charset="0"/>
              </a:defRPr>
            </a:lvl1pPr>
            <a:lvl2pPr marL="742950" indent="-285750" defTabSz="966788" eaLnBrk="0" hangingPunct="0">
              <a:spcBef>
                <a:spcPct val="30000"/>
              </a:spcBef>
              <a:defRPr sz="1200">
                <a:solidFill>
                  <a:schemeClr val="tx1"/>
                </a:solidFill>
                <a:latin typeface="Arial" panose="020B0604020202020204" pitchFamily="34" charset="0"/>
              </a:defRPr>
            </a:lvl2pPr>
            <a:lvl3pPr marL="1143000" indent="-228600" defTabSz="966788" eaLnBrk="0" hangingPunct="0">
              <a:spcBef>
                <a:spcPct val="30000"/>
              </a:spcBef>
              <a:defRPr sz="1200">
                <a:solidFill>
                  <a:schemeClr val="tx1"/>
                </a:solidFill>
                <a:latin typeface="Arial" panose="020B0604020202020204" pitchFamily="34" charset="0"/>
              </a:defRPr>
            </a:lvl3pPr>
            <a:lvl4pPr marL="1600200" indent="-228600" defTabSz="966788" eaLnBrk="0" hangingPunct="0">
              <a:spcBef>
                <a:spcPct val="30000"/>
              </a:spcBef>
              <a:defRPr sz="1200">
                <a:solidFill>
                  <a:schemeClr val="tx1"/>
                </a:solidFill>
                <a:latin typeface="Arial" panose="020B0604020202020204" pitchFamily="34" charset="0"/>
              </a:defRPr>
            </a:lvl4pPr>
            <a:lvl5pPr marL="2057400" indent="-228600" defTabSz="966788" eaLnBrk="0" hangingPunct="0">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CFF51B91-1879-4C14-9861-1B1729736B6C}" type="slidenum">
              <a:rPr lang="en-US" altLang="en-US" sz="1300"/>
              <a:pPr eaLnBrk="1" hangingPunct="1">
                <a:spcBef>
                  <a:spcPct val="0"/>
                </a:spcBef>
              </a:pPr>
              <a:t>23</a:t>
            </a:fld>
            <a:endParaRPr lang="en-US" altLang="en-US" sz="13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Successful cost leaders implement their business level strategies such that the whole organization is focused on cost consciousness.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Drive this point home by referring again to Wal-Mart and Southwest Airlines.  </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It seems that everything they do is part of a systematic effort to reduce cost.</a:t>
            </a:r>
          </a:p>
        </p:txBody>
      </p:sp>
    </p:spTree>
    <p:extLst>
      <p:ext uri="{BB962C8B-B14F-4D97-AF65-F5344CB8AC3E}">
        <p14:creationId xmlns:p14="http://schemas.microsoft.com/office/powerpoint/2010/main" val="984972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2"/>
          <p:cNvSpPr>
            <a:spLocks noChangeArrowheads="1"/>
          </p:cNvSpPr>
          <p:nvPr userDrawn="1"/>
        </p:nvSpPr>
        <p:spPr bwMode="auto">
          <a:xfrm>
            <a:off x="0" y="6629400"/>
            <a:ext cx="9144000" cy="228600"/>
          </a:xfrm>
          <a:prstGeom prst="rect">
            <a:avLst/>
          </a:prstGeom>
          <a:solidFill>
            <a:srgbClr val="DDDDDD"/>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defRPr/>
            </a:pPr>
            <a:endParaRPr lang="en-US" altLang="en-US" sz="1200" smtClean="0">
              <a:solidFill>
                <a:srgbClr val="008000"/>
              </a:solidFill>
              <a:latin typeface="Comic Sans MS" pitchFamily="66" charset="0"/>
            </a:endParaRPr>
          </a:p>
        </p:txBody>
      </p:sp>
      <p:sp>
        <p:nvSpPr>
          <p:cNvPr id="3" name="Rectangle 5"/>
          <p:cNvSpPr>
            <a:spLocks noChangeArrowheads="1"/>
          </p:cNvSpPr>
          <p:nvPr/>
        </p:nvSpPr>
        <p:spPr bwMode="auto">
          <a:xfrm>
            <a:off x="0" y="0"/>
            <a:ext cx="9144000" cy="228600"/>
          </a:xfrm>
          <a:prstGeom prst="rect">
            <a:avLst/>
          </a:prstGeom>
          <a:solidFill>
            <a:srgbClr val="DDDDDD"/>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defRPr/>
            </a:pPr>
            <a:endParaRPr lang="en-US" altLang="en-US" smtClean="0"/>
          </a:p>
        </p:txBody>
      </p:sp>
      <p:sp>
        <p:nvSpPr>
          <p:cNvPr id="4" name="Line 6"/>
          <p:cNvSpPr>
            <a:spLocks noChangeShapeType="1"/>
          </p:cNvSpPr>
          <p:nvPr/>
        </p:nvSpPr>
        <p:spPr bwMode="auto">
          <a:xfrm>
            <a:off x="304800" y="6477000"/>
            <a:ext cx="85344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Line 7"/>
          <p:cNvSpPr>
            <a:spLocks noChangeShapeType="1"/>
          </p:cNvSpPr>
          <p:nvPr/>
        </p:nvSpPr>
        <p:spPr bwMode="auto">
          <a:xfrm>
            <a:off x="319088" y="395288"/>
            <a:ext cx="85344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Rectangle 8"/>
          <p:cNvSpPr>
            <a:spLocks noChangeArrowheads="1"/>
          </p:cNvSpPr>
          <p:nvPr userDrawn="1"/>
        </p:nvSpPr>
        <p:spPr bwMode="auto">
          <a:xfrm>
            <a:off x="0" y="0"/>
            <a:ext cx="9144000" cy="228600"/>
          </a:xfrm>
          <a:prstGeom prst="rect">
            <a:avLst/>
          </a:prstGeom>
          <a:solidFill>
            <a:srgbClr val="671919"/>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defRPr/>
            </a:pPr>
            <a:endParaRPr lang="en-US" altLang="en-US" smtClean="0"/>
          </a:p>
        </p:txBody>
      </p:sp>
      <p:sp>
        <p:nvSpPr>
          <p:cNvPr id="7" name="Rectangle 9"/>
          <p:cNvSpPr>
            <a:spLocks noChangeArrowheads="1"/>
          </p:cNvSpPr>
          <p:nvPr userDrawn="1"/>
        </p:nvSpPr>
        <p:spPr bwMode="auto">
          <a:xfrm>
            <a:off x="0" y="6637338"/>
            <a:ext cx="9144000" cy="228600"/>
          </a:xfrm>
          <a:prstGeom prst="rect">
            <a:avLst/>
          </a:prstGeom>
          <a:solidFill>
            <a:srgbClr val="671919"/>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defRPr/>
            </a:pPr>
            <a:endParaRPr lang="en-US" altLang="en-US" sz="1200" smtClean="0">
              <a:solidFill>
                <a:srgbClr val="008000"/>
              </a:solidFill>
              <a:latin typeface="Comic Sans MS" pitchFamily="66" charset="0"/>
            </a:endParaRPr>
          </a:p>
        </p:txBody>
      </p:sp>
      <p:sp>
        <p:nvSpPr>
          <p:cNvPr id="8" name="Rectangle 11"/>
          <p:cNvSpPr>
            <a:spLocks noChangeArrowheads="1"/>
          </p:cNvSpPr>
          <p:nvPr userDrawn="1"/>
        </p:nvSpPr>
        <p:spPr bwMode="auto">
          <a:xfrm>
            <a:off x="5078413" y="2886075"/>
            <a:ext cx="3565525" cy="641350"/>
          </a:xfrm>
          <a:prstGeom prst="rect">
            <a:avLst/>
          </a:prstGeom>
          <a:noFill/>
          <a:ln w="9525">
            <a:noFill/>
            <a:miter lim="800000"/>
            <a:headEnd/>
            <a:tailEnd/>
          </a:ln>
          <a:effectLst/>
        </p:spPr>
        <p:txBody>
          <a:bodyPr>
            <a:spAutoFit/>
          </a:bodyPr>
          <a:lstStyle/>
          <a:p>
            <a:pPr>
              <a:defRPr/>
            </a:pPr>
            <a:r>
              <a:rPr lang="en-US" sz="3600" dirty="0">
                <a:solidFill>
                  <a:srgbClr val="671919"/>
                </a:solidFill>
                <a:effectLst>
                  <a:outerShdw blurRad="38100" dist="38100" dir="2700000" algn="tl">
                    <a:srgbClr val="C0C0C0"/>
                  </a:outerShdw>
                </a:effectLst>
                <a:latin typeface="Arial" charset="0"/>
              </a:rPr>
              <a:t>Cost Leadership</a:t>
            </a:r>
          </a:p>
        </p:txBody>
      </p:sp>
      <p:sp>
        <p:nvSpPr>
          <p:cNvPr id="9" name="Text Box 13"/>
          <p:cNvSpPr txBox="1">
            <a:spLocks noChangeArrowheads="1"/>
          </p:cNvSpPr>
          <p:nvPr userDrawn="1"/>
        </p:nvSpPr>
        <p:spPr bwMode="auto">
          <a:xfrm>
            <a:off x="8605838" y="6553200"/>
            <a:ext cx="538162" cy="304800"/>
          </a:xfrm>
          <a:prstGeom prst="rect">
            <a:avLst/>
          </a:prstGeom>
          <a:noFill/>
          <a:ln w="9525">
            <a:noFill/>
            <a:miter lim="800000"/>
            <a:headEnd/>
            <a:tailEnd/>
          </a:ln>
          <a:effectLst/>
        </p:spPr>
        <p:txBody>
          <a:bodyPr wrap="non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400">
                <a:solidFill>
                  <a:schemeClr val="bg1"/>
                </a:solidFill>
                <a:effectLst>
                  <a:outerShdw blurRad="38100" dist="38100" dir="2700000" algn="tl">
                    <a:srgbClr val="C0C0C0"/>
                  </a:outerShdw>
                </a:effectLst>
                <a:latin typeface="Times New Roman" panose="02020603050405020304" pitchFamily="18" charset="0"/>
              </a:rPr>
              <a:t>4-</a:t>
            </a:r>
            <a:fld id="{EB1321BC-0EC2-4D87-A0A9-05328B0436EA}" type="slidenum">
              <a:rPr lang="en-US" altLang="en-US" sz="1400">
                <a:solidFill>
                  <a:schemeClr val="bg1"/>
                </a:solidFill>
                <a:effectLst>
                  <a:outerShdw blurRad="38100" dist="38100" dir="2700000" algn="tl">
                    <a:srgbClr val="C0C0C0"/>
                  </a:outerShdw>
                </a:effectLst>
                <a:latin typeface="Times New Roman" panose="02020603050405020304" pitchFamily="18" charset="0"/>
              </a:rPr>
              <a:pPr eaLnBrk="1" hangingPunct="1"/>
              <a:t>‹#›</a:t>
            </a:fld>
            <a:endParaRPr lang="en-US" altLang="en-US" sz="1400">
              <a:solidFill>
                <a:schemeClr val="bg1"/>
              </a:solidFill>
              <a:effectLst>
                <a:outerShdw blurRad="38100" dist="38100" dir="2700000" algn="tl">
                  <a:srgbClr val="C0C0C0"/>
                </a:outerShdw>
              </a:effectLst>
              <a:latin typeface="Times New Roman" panose="02020603050405020304" pitchFamily="18" charset="0"/>
            </a:endParaRPr>
          </a:p>
        </p:txBody>
      </p:sp>
      <p:pic>
        <p:nvPicPr>
          <p:cNvPr id="14" name="Picture 13"/>
          <p:cNvPicPr>
            <a:picLocks noChangeAspect="1"/>
          </p:cNvPicPr>
          <p:nvPr userDrawn="1"/>
        </p:nvPicPr>
        <p:blipFill>
          <a:blip r:embed="rId2"/>
          <a:stretch>
            <a:fillRect/>
          </a:stretch>
        </p:blipFill>
        <p:spPr>
          <a:xfrm>
            <a:off x="304800" y="1254742"/>
            <a:ext cx="4699000" cy="2855295"/>
          </a:xfrm>
          <a:prstGeom prst="rect">
            <a:avLst/>
          </a:prstGeom>
        </p:spPr>
      </p:pic>
    </p:spTree>
    <p:extLst>
      <p:ext uri="{BB962C8B-B14F-4D97-AF65-F5344CB8AC3E}">
        <p14:creationId xmlns:p14="http://schemas.microsoft.com/office/powerpoint/2010/main" val="1870231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12440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9926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470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5096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1713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6951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69032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724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82822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517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0" y="6629400"/>
            <a:ext cx="9144000" cy="228600"/>
          </a:xfrm>
          <a:prstGeom prst="rect">
            <a:avLst/>
          </a:prstGeom>
          <a:solidFill>
            <a:srgbClr val="DDDDDD"/>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defRPr/>
            </a:pPr>
            <a:endParaRPr lang="en-US" altLang="en-US" sz="1200" smtClean="0">
              <a:solidFill>
                <a:srgbClr val="008000"/>
              </a:solidFill>
              <a:latin typeface="Comic Sans MS" pitchFamily="66" charset="0"/>
            </a:endParaRPr>
          </a:p>
        </p:txBody>
      </p:sp>
      <p:sp>
        <p:nvSpPr>
          <p:cNvPr id="1027" name="Rectangle 3"/>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7"/>
          <p:cNvSpPr>
            <a:spLocks noChangeArrowheads="1"/>
          </p:cNvSpPr>
          <p:nvPr/>
        </p:nvSpPr>
        <p:spPr bwMode="auto">
          <a:xfrm>
            <a:off x="0" y="0"/>
            <a:ext cx="9144000" cy="304800"/>
          </a:xfrm>
          <a:prstGeom prst="rect">
            <a:avLst/>
          </a:prstGeom>
          <a:solidFill>
            <a:srgbClr val="DDDDDD"/>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defRPr/>
            </a:pPr>
            <a:r>
              <a:rPr lang="en-US" altLang="en-US" sz="1400" b="1" smtClean="0">
                <a:solidFill>
                  <a:srgbClr val="008000"/>
                </a:solidFill>
                <a:latin typeface="Comic Sans MS" pitchFamily="66" charset="0"/>
              </a:rPr>
              <a:t>Cost Leadership</a:t>
            </a:r>
          </a:p>
        </p:txBody>
      </p:sp>
      <p:sp>
        <p:nvSpPr>
          <p:cNvPr id="1030" name="Line 8"/>
          <p:cNvSpPr>
            <a:spLocks noChangeShapeType="1"/>
          </p:cNvSpPr>
          <p:nvPr/>
        </p:nvSpPr>
        <p:spPr bwMode="auto">
          <a:xfrm>
            <a:off x="304800" y="6477000"/>
            <a:ext cx="85344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9"/>
          <p:cNvSpPr>
            <a:spLocks noChangeShapeType="1"/>
          </p:cNvSpPr>
          <p:nvPr/>
        </p:nvSpPr>
        <p:spPr bwMode="auto">
          <a:xfrm>
            <a:off x="319088" y="395288"/>
            <a:ext cx="853440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2" name="Text Box 14"/>
          <p:cNvSpPr txBox="1">
            <a:spLocks noChangeArrowheads="1"/>
          </p:cNvSpPr>
          <p:nvPr userDrawn="1"/>
        </p:nvSpPr>
        <p:spPr bwMode="auto">
          <a:xfrm>
            <a:off x="8753475" y="6597650"/>
            <a:ext cx="3905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fld id="{5702AC5E-6D71-449C-873F-710794954F01}" type="slidenum">
              <a:rPr lang="en-US" altLang="en-US" sz="1400">
                <a:latin typeface="Times New Roman" panose="02020603050405020304" pitchFamily="18" charset="0"/>
              </a:rPr>
              <a:pPr eaLnBrk="1" hangingPunct="1"/>
              <a:t>‹#›</a:t>
            </a:fld>
            <a:endParaRPr lang="en-US" altLang="en-US" sz="1400">
              <a:latin typeface="Times New Roman" panose="02020603050405020304" pitchFamily="18" charset="0"/>
            </a:endParaRPr>
          </a:p>
        </p:txBody>
      </p:sp>
      <p:sp>
        <p:nvSpPr>
          <p:cNvPr id="4111" name="Rectangle 15"/>
          <p:cNvSpPr>
            <a:spLocks noChangeArrowheads="1"/>
          </p:cNvSpPr>
          <p:nvPr userDrawn="1"/>
        </p:nvSpPr>
        <p:spPr bwMode="auto">
          <a:xfrm>
            <a:off x="0" y="0"/>
            <a:ext cx="9144000" cy="304800"/>
          </a:xfrm>
          <a:prstGeom prst="rect">
            <a:avLst/>
          </a:prstGeom>
          <a:solidFill>
            <a:srgbClr val="671919"/>
          </a:solidFill>
          <a:ln w="9525">
            <a:solidFill>
              <a:schemeClr val="tx1"/>
            </a:solidFill>
            <a:miter lim="800000"/>
            <a:headEnd/>
            <a:tailEnd/>
          </a:ln>
          <a:effectLst/>
        </p:spPr>
        <p:txBody>
          <a:bodyPr wrap="none" anchor="ctr"/>
          <a:lstStyle/>
          <a:p>
            <a:pPr algn="ctr">
              <a:defRPr/>
            </a:pPr>
            <a:endParaRPr lang="en-US" sz="1400" b="1">
              <a:solidFill>
                <a:schemeClr val="bg1"/>
              </a:solidFill>
              <a:effectLst>
                <a:outerShdw blurRad="38100" dist="38100" dir="2700000" algn="tl">
                  <a:srgbClr val="000000"/>
                </a:outerShdw>
              </a:effectLst>
              <a:latin typeface="Comic Sans MS" pitchFamily="66" charset="0"/>
            </a:endParaRPr>
          </a:p>
        </p:txBody>
      </p:sp>
      <p:sp>
        <p:nvSpPr>
          <p:cNvPr id="1034" name="Rectangle 16"/>
          <p:cNvSpPr>
            <a:spLocks noChangeArrowheads="1"/>
          </p:cNvSpPr>
          <p:nvPr userDrawn="1"/>
        </p:nvSpPr>
        <p:spPr bwMode="auto">
          <a:xfrm>
            <a:off x="0" y="6637338"/>
            <a:ext cx="9144000" cy="228600"/>
          </a:xfrm>
          <a:prstGeom prst="rect">
            <a:avLst/>
          </a:prstGeom>
          <a:solidFill>
            <a:srgbClr val="671919"/>
          </a:solidFill>
          <a:ln w="9525">
            <a:solidFill>
              <a:schemeClr val="tx1"/>
            </a:solidFill>
            <a:miter lim="800000"/>
            <a:headEnd/>
            <a:tailEnd/>
          </a:ln>
        </p:spPr>
        <p:txBody>
          <a:bodyPr wrap="none" anchor="ct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defRPr/>
            </a:pPr>
            <a:endParaRPr lang="en-US" altLang="en-US" sz="1200" smtClean="0">
              <a:solidFill>
                <a:srgbClr val="008000"/>
              </a:solidFill>
              <a:latin typeface="Comic Sans MS" pitchFamily="66" charset="0"/>
            </a:endParaRPr>
          </a:p>
        </p:txBody>
      </p:sp>
      <p:sp>
        <p:nvSpPr>
          <p:cNvPr id="4114" name="Text Box 18"/>
          <p:cNvSpPr txBox="1">
            <a:spLocks noChangeArrowheads="1"/>
          </p:cNvSpPr>
          <p:nvPr userDrawn="1"/>
        </p:nvSpPr>
        <p:spPr bwMode="auto">
          <a:xfrm>
            <a:off x="8605838" y="6597650"/>
            <a:ext cx="538162" cy="304800"/>
          </a:xfrm>
          <a:prstGeom prst="rect">
            <a:avLst/>
          </a:prstGeom>
          <a:noFill/>
          <a:ln w="9525">
            <a:noFill/>
            <a:miter lim="800000"/>
            <a:headEnd/>
            <a:tailEnd/>
          </a:ln>
          <a:effectLst/>
        </p:spPr>
        <p:txBody>
          <a:bodyPr wrap="non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400">
                <a:solidFill>
                  <a:schemeClr val="bg1"/>
                </a:solidFill>
                <a:effectLst>
                  <a:outerShdw blurRad="38100" dist="38100" dir="2700000" algn="tl">
                    <a:srgbClr val="C0C0C0"/>
                  </a:outerShdw>
                </a:effectLst>
                <a:latin typeface="Times New Roman" panose="02020603050405020304" pitchFamily="18" charset="0"/>
              </a:rPr>
              <a:t>4-</a:t>
            </a:r>
            <a:fld id="{E8711484-2424-430B-B94E-122E136465B8}" type="slidenum">
              <a:rPr lang="en-US" altLang="en-US" sz="1400">
                <a:solidFill>
                  <a:schemeClr val="bg1"/>
                </a:solidFill>
                <a:effectLst>
                  <a:outerShdw blurRad="38100" dist="38100" dir="2700000" algn="tl">
                    <a:srgbClr val="C0C0C0"/>
                  </a:outerShdw>
                </a:effectLst>
                <a:latin typeface="Times New Roman" panose="02020603050405020304" pitchFamily="18" charset="0"/>
              </a:rPr>
              <a:pPr eaLnBrk="1" hangingPunct="1"/>
              <a:t>‹#›</a:t>
            </a:fld>
            <a:endParaRPr lang="en-US" altLang="en-US" sz="1400">
              <a:solidFill>
                <a:schemeClr val="bg1"/>
              </a:solidFill>
              <a:effectLst>
                <a:outerShdw blurRad="38100" dist="38100" dir="2700000" algn="tl">
                  <a:srgbClr val="C0C0C0"/>
                </a:outerShdw>
              </a:effectLst>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ZBdU9v5nLKQ"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ext Box 8"/>
          <p:cNvSpPr txBox="1">
            <a:spLocks noChangeArrowheads="1"/>
          </p:cNvSpPr>
          <p:nvPr/>
        </p:nvSpPr>
        <p:spPr bwMode="auto">
          <a:xfrm>
            <a:off x="3587750" y="838200"/>
            <a:ext cx="1827213" cy="519113"/>
          </a:xfrm>
          <a:prstGeom prst="rect">
            <a:avLst/>
          </a:prstGeom>
          <a:noFill/>
          <a:ln w="9525">
            <a:noFill/>
            <a:miter lim="800000"/>
            <a:headEnd/>
            <a:tailEnd/>
          </a:ln>
          <a:effectLst/>
        </p:spPr>
        <p:txBody>
          <a:bodyPr wrap="none">
            <a:spAutoFit/>
          </a:bodyPr>
          <a:lstStyle/>
          <a:p>
            <a:pPr>
              <a:defRPr/>
            </a:pPr>
            <a:r>
              <a:rPr lang="en-US" sz="2800" b="1">
                <a:effectLst>
                  <a:outerShdw blurRad="38100" dist="38100" dir="2700000" algn="tl">
                    <a:srgbClr val="C0C0C0"/>
                  </a:outerShdw>
                </a:effectLst>
                <a:latin typeface="Arial" charset="0"/>
              </a:rPr>
              <a:t>Chapter 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
          <p:cNvSpPr txBox="1">
            <a:spLocks noChangeArrowheads="1"/>
          </p:cNvSpPr>
          <p:nvPr/>
        </p:nvSpPr>
        <p:spPr bwMode="auto">
          <a:xfrm>
            <a:off x="123825" y="2800350"/>
            <a:ext cx="958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t>Mission</a:t>
            </a:r>
          </a:p>
        </p:txBody>
      </p:sp>
      <p:sp>
        <p:nvSpPr>
          <p:cNvPr id="4099" name="Text Box 11"/>
          <p:cNvSpPr txBox="1">
            <a:spLocks noChangeArrowheads="1"/>
          </p:cNvSpPr>
          <p:nvPr/>
        </p:nvSpPr>
        <p:spPr bwMode="auto">
          <a:xfrm>
            <a:off x="1414463" y="2800350"/>
            <a:ext cx="1250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a:t>Objectives</a:t>
            </a:r>
          </a:p>
        </p:txBody>
      </p:sp>
      <p:sp>
        <p:nvSpPr>
          <p:cNvPr id="4100" name="Text Box 12"/>
          <p:cNvSpPr txBox="1">
            <a:spLocks noChangeArrowheads="1"/>
          </p:cNvSpPr>
          <p:nvPr/>
        </p:nvSpPr>
        <p:spPr bwMode="auto">
          <a:xfrm>
            <a:off x="2798763" y="1614488"/>
            <a:ext cx="1035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External</a:t>
            </a:r>
          </a:p>
          <a:p>
            <a:pPr algn="ctr" eaLnBrk="1" hangingPunct="1">
              <a:spcBef>
                <a:spcPct val="0"/>
              </a:spcBef>
              <a:buFontTx/>
              <a:buNone/>
            </a:pPr>
            <a:r>
              <a:rPr lang="en-US" altLang="en-US" sz="1800"/>
              <a:t>Analysis</a:t>
            </a:r>
          </a:p>
        </p:txBody>
      </p:sp>
      <p:sp>
        <p:nvSpPr>
          <p:cNvPr id="4101" name="Text Box 13"/>
          <p:cNvSpPr txBox="1">
            <a:spLocks noChangeArrowheads="1"/>
          </p:cNvSpPr>
          <p:nvPr/>
        </p:nvSpPr>
        <p:spPr bwMode="auto">
          <a:xfrm>
            <a:off x="2798763" y="3797300"/>
            <a:ext cx="1035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Internal</a:t>
            </a:r>
          </a:p>
          <a:p>
            <a:pPr algn="ctr" eaLnBrk="1" hangingPunct="1">
              <a:spcBef>
                <a:spcPct val="0"/>
              </a:spcBef>
              <a:buFontTx/>
              <a:buNone/>
            </a:pPr>
            <a:r>
              <a:rPr lang="en-US" altLang="en-US" sz="1800"/>
              <a:t>Analysis</a:t>
            </a:r>
          </a:p>
        </p:txBody>
      </p:sp>
      <p:sp>
        <p:nvSpPr>
          <p:cNvPr id="4102" name="Text Box 14"/>
          <p:cNvSpPr txBox="1">
            <a:spLocks noChangeArrowheads="1"/>
          </p:cNvSpPr>
          <p:nvPr/>
        </p:nvSpPr>
        <p:spPr bwMode="auto">
          <a:xfrm>
            <a:off x="4119563" y="2662238"/>
            <a:ext cx="1085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Strategic</a:t>
            </a:r>
          </a:p>
          <a:p>
            <a:pPr algn="ctr" eaLnBrk="1" hangingPunct="1">
              <a:spcBef>
                <a:spcPct val="0"/>
              </a:spcBef>
              <a:buFontTx/>
              <a:buNone/>
            </a:pPr>
            <a:r>
              <a:rPr lang="en-US" altLang="en-US" sz="1800"/>
              <a:t>Choice</a:t>
            </a:r>
          </a:p>
        </p:txBody>
      </p:sp>
      <p:sp>
        <p:nvSpPr>
          <p:cNvPr id="4103" name="Text Box 15"/>
          <p:cNvSpPr txBox="1">
            <a:spLocks noChangeArrowheads="1"/>
          </p:cNvSpPr>
          <p:nvPr/>
        </p:nvSpPr>
        <p:spPr bwMode="auto">
          <a:xfrm>
            <a:off x="5576888" y="2663825"/>
            <a:ext cx="1746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Strategy</a:t>
            </a:r>
          </a:p>
          <a:p>
            <a:pPr algn="ctr" eaLnBrk="1" hangingPunct="1">
              <a:spcBef>
                <a:spcPct val="0"/>
              </a:spcBef>
              <a:buFontTx/>
              <a:buNone/>
            </a:pPr>
            <a:r>
              <a:rPr lang="en-US" altLang="en-US" sz="1800"/>
              <a:t>Implementation</a:t>
            </a:r>
          </a:p>
        </p:txBody>
      </p:sp>
      <p:sp>
        <p:nvSpPr>
          <p:cNvPr id="4104" name="Text Box 16"/>
          <p:cNvSpPr txBox="1">
            <a:spLocks noChangeArrowheads="1"/>
          </p:cNvSpPr>
          <p:nvPr/>
        </p:nvSpPr>
        <p:spPr bwMode="auto">
          <a:xfrm>
            <a:off x="7512050" y="2663825"/>
            <a:ext cx="1390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Competitive</a:t>
            </a:r>
          </a:p>
          <a:p>
            <a:pPr algn="ctr" eaLnBrk="1" hangingPunct="1">
              <a:spcBef>
                <a:spcPct val="0"/>
              </a:spcBef>
              <a:buFontTx/>
              <a:buNone/>
            </a:pPr>
            <a:r>
              <a:rPr lang="en-US" altLang="en-US" sz="1800"/>
              <a:t>Advantage</a:t>
            </a:r>
          </a:p>
        </p:txBody>
      </p:sp>
      <p:sp>
        <p:nvSpPr>
          <p:cNvPr id="4105" name="Line 17"/>
          <p:cNvSpPr>
            <a:spLocks noChangeShapeType="1"/>
          </p:cNvSpPr>
          <p:nvPr/>
        </p:nvSpPr>
        <p:spPr bwMode="auto">
          <a:xfrm>
            <a:off x="1160463" y="2994025"/>
            <a:ext cx="2730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06" name="Line 18"/>
          <p:cNvSpPr>
            <a:spLocks noChangeShapeType="1"/>
          </p:cNvSpPr>
          <p:nvPr/>
        </p:nvSpPr>
        <p:spPr bwMode="auto">
          <a:xfrm>
            <a:off x="2592388" y="2994025"/>
            <a:ext cx="122237"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7" name="Line 19"/>
          <p:cNvSpPr>
            <a:spLocks noChangeShapeType="1"/>
          </p:cNvSpPr>
          <p:nvPr/>
        </p:nvSpPr>
        <p:spPr bwMode="auto">
          <a:xfrm>
            <a:off x="2708275" y="4111625"/>
            <a:ext cx="2174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08" name="Line 20"/>
          <p:cNvSpPr>
            <a:spLocks noChangeShapeType="1"/>
          </p:cNvSpPr>
          <p:nvPr/>
        </p:nvSpPr>
        <p:spPr bwMode="auto">
          <a:xfrm>
            <a:off x="2705100" y="1968500"/>
            <a:ext cx="21748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09" name="Line 21"/>
          <p:cNvSpPr>
            <a:spLocks noChangeShapeType="1"/>
          </p:cNvSpPr>
          <p:nvPr/>
        </p:nvSpPr>
        <p:spPr bwMode="auto">
          <a:xfrm>
            <a:off x="3965575" y="1946275"/>
            <a:ext cx="0" cy="22002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0" name="Line 22"/>
          <p:cNvSpPr>
            <a:spLocks noChangeShapeType="1"/>
          </p:cNvSpPr>
          <p:nvPr/>
        </p:nvSpPr>
        <p:spPr bwMode="auto">
          <a:xfrm>
            <a:off x="3736975" y="1960563"/>
            <a:ext cx="22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1" name="Line 23"/>
          <p:cNvSpPr>
            <a:spLocks noChangeShapeType="1"/>
          </p:cNvSpPr>
          <p:nvPr/>
        </p:nvSpPr>
        <p:spPr bwMode="auto">
          <a:xfrm>
            <a:off x="3751263" y="4127500"/>
            <a:ext cx="22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2" name="Line 24"/>
          <p:cNvSpPr>
            <a:spLocks noChangeShapeType="1"/>
          </p:cNvSpPr>
          <p:nvPr/>
        </p:nvSpPr>
        <p:spPr bwMode="auto">
          <a:xfrm>
            <a:off x="3965575" y="3008313"/>
            <a:ext cx="22701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3" name="Line 25"/>
          <p:cNvSpPr>
            <a:spLocks noChangeShapeType="1"/>
          </p:cNvSpPr>
          <p:nvPr/>
        </p:nvSpPr>
        <p:spPr bwMode="auto">
          <a:xfrm>
            <a:off x="5329238" y="3008313"/>
            <a:ext cx="228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4" name="Line 26"/>
          <p:cNvSpPr>
            <a:spLocks noChangeShapeType="1"/>
          </p:cNvSpPr>
          <p:nvPr/>
        </p:nvSpPr>
        <p:spPr bwMode="auto">
          <a:xfrm>
            <a:off x="7304088" y="3008313"/>
            <a:ext cx="22701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15" name="Text Box 27"/>
          <p:cNvSpPr txBox="1">
            <a:spLocks noChangeArrowheads="1"/>
          </p:cNvSpPr>
          <p:nvPr/>
        </p:nvSpPr>
        <p:spPr bwMode="auto">
          <a:xfrm>
            <a:off x="1019175" y="849313"/>
            <a:ext cx="70389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The Strategic Management Process</a:t>
            </a:r>
          </a:p>
        </p:txBody>
      </p:sp>
      <p:sp>
        <p:nvSpPr>
          <p:cNvPr id="4116" name="Line 28"/>
          <p:cNvSpPr>
            <a:spLocks noChangeShapeType="1"/>
          </p:cNvSpPr>
          <p:nvPr/>
        </p:nvSpPr>
        <p:spPr bwMode="auto">
          <a:xfrm flipV="1">
            <a:off x="2722563" y="1955800"/>
            <a:ext cx="0" cy="10620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17" name="Line 29"/>
          <p:cNvSpPr>
            <a:spLocks noChangeShapeType="1"/>
          </p:cNvSpPr>
          <p:nvPr/>
        </p:nvSpPr>
        <p:spPr bwMode="auto">
          <a:xfrm flipH="1">
            <a:off x="2722563" y="3008313"/>
            <a:ext cx="0" cy="11191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50" name="Text Box 30"/>
          <p:cNvSpPr txBox="1">
            <a:spLocks noChangeArrowheads="1"/>
          </p:cNvSpPr>
          <p:nvPr/>
        </p:nvSpPr>
        <p:spPr bwMode="auto">
          <a:xfrm>
            <a:off x="2555875" y="4510088"/>
            <a:ext cx="18938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rgbClr val="FF0000"/>
                </a:solidFill>
              </a:rPr>
              <a:t>Business Level</a:t>
            </a:r>
          </a:p>
          <a:p>
            <a:pPr algn="ctr" eaLnBrk="1" hangingPunct="1">
              <a:spcBef>
                <a:spcPct val="0"/>
              </a:spcBef>
              <a:buFontTx/>
              <a:buNone/>
            </a:pPr>
            <a:r>
              <a:rPr lang="en-US" altLang="en-US" sz="2000">
                <a:solidFill>
                  <a:srgbClr val="FF0000"/>
                </a:solidFill>
              </a:rPr>
              <a:t>Strategy</a:t>
            </a:r>
          </a:p>
        </p:txBody>
      </p:sp>
      <p:sp>
        <p:nvSpPr>
          <p:cNvPr id="5151" name="Line 31"/>
          <p:cNvSpPr>
            <a:spLocks noChangeShapeType="1"/>
          </p:cNvSpPr>
          <p:nvPr/>
        </p:nvSpPr>
        <p:spPr bwMode="auto">
          <a:xfrm flipH="1">
            <a:off x="4013200" y="3370263"/>
            <a:ext cx="627063" cy="116046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2" name="Text Box 32"/>
          <p:cNvSpPr txBox="1">
            <a:spLocks noChangeArrowheads="1"/>
          </p:cNvSpPr>
          <p:nvPr/>
        </p:nvSpPr>
        <p:spPr bwMode="auto">
          <a:xfrm>
            <a:off x="4841875" y="4513263"/>
            <a:ext cx="19907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Corporate Level</a:t>
            </a:r>
          </a:p>
          <a:p>
            <a:pPr algn="ctr" eaLnBrk="1" hangingPunct="1">
              <a:spcBef>
                <a:spcPct val="0"/>
              </a:spcBef>
              <a:buFontTx/>
              <a:buNone/>
            </a:pPr>
            <a:r>
              <a:rPr lang="en-US" altLang="en-US" sz="2000"/>
              <a:t>Strategy</a:t>
            </a:r>
          </a:p>
        </p:txBody>
      </p:sp>
      <p:sp>
        <p:nvSpPr>
          <p:cNvPr id="5153" name="Line 33"/>
          <p:cNvSpPr>
            <a:spLocks noChangeShapeType="1"/>
          </p:cNvSpPr>
          <p:nvPr/>
        </p:nvSpPr>
        <p:spPr bwMode="auto">
          <a:xfrm>
            <a:off x="4776788" y="3370263"/>
            <a:ext cx="546100" cy="114617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4" name="Text Box 34"/>
          <p:cNvSpPr txBox="1">
            <a:spLocks noChangeArrowheads="1"/>
          </p:cNvSpPr>
          <p:nvPr/>
        </p:nvSpPr>
        <p:spPr bwMode="auto">
          <a:xfrm>
            <a:off x="123985" y="5143553"/>
            <a:ext cx="295910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dirty="0" smtClean="0">
                <a:solidFill>
                  <a:srgbClr val="0000FF"/>
                </a:solidFill>
              </a:rPr>
              <a:t>The actions that firms take to gain competitive advantage in a single market or industry</a:t>
            </a:r>
            <a:endParaRPr lang="en-US" altLang="en-US" sz="2000" dirty="0">
              <a:solidFill>
                <a:srgbClr val="0000FF"/>
              </a:solidFill>
            </a:endParaRPr>
          </a:p>
        </p:txBody>
      </p:sp>
      <p:sp>
        <p:nvSpPr>
          <p:cNvPr id="5155" name="Line 35"/>
          <p:cNvSpPr>
            <a:spLocks noChangeShapeType="1"/>
          </p:cNvSpPr>
          <p:nvPr/>
        </p:nvSpPr>
        <p:spPr bwMode="auto">
          <a:xfrm>
            <a:off x="3425825" y="5254625"/>
            <a:ext cx="0" cy="6826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56" name="Line 36"/>
          <p:cNvSpPr>
            <a:spLocks noChangeShapeType="1"/>
          </p:cNvSpPr>
          <p:nvPr/>
        </p:nvSpPr>
        <p:spPr bwMode="auto">
          <a:xfrm flipH="1">
            <a:off x="2971800" y="5919788"/>
            <a:ext cx="466725"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51"/>
                                        </p:tgtEl>
                                        <p:attrNameLst>
                                          <p:attrName>style.visibility</p:attrName>
                                        </p:attrNameLst>
                                      </p:cBhvr>
                                      <p:to>
                                        <p:strVal val="visible"/>
                                      </p:to>
                                    </p:set>
                                    <p:animEffect transition="in" filter="wipe(up)">
                                      <p:cBhvr>
                                        <p:cTn id="7" dur="500"/>
                                        <p:tgtEl>
                                          <p:spTgt spid="5151"/>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150"/>
                                        </p:tgtEl>
                                        <p:attrNameLst>
                                          <p:attrName>style.visibility</p:attrName>
                                        </p:attrNameLst>
                                      </p:cBhvr>
                                      <p:to>
                                        <p:strVal val="visible"/>
                                      </p:to>
                                    </p:set>
                                    <p:animEffect transition="in" filter="dissolve">
                                      <p:cBhvr>
                                        <p:cTn id="11" dur="500"/>
                                        <p:tgtEl>
                                          <p:spTgt spid="51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153"/>
                                        </p:tgtEl>
                                        <p:attrNameLst>
                                          <p:attrName>style.visibility</p:attrName>
                                        </p:attrNameLst>
                                      </p:cBhvr>
                                      <p:to>
                                        <p:strVal val="visible"/>
                                      </p:to>
                                    </p:set>
                                    <p:animEffect transition="in" filter="wipe(up)">
                                      <p:cBhvr>
                                        <p:cTn id="16" dur="500"/>
                                        <p:tgtEl>
                                          <p:spTgt spid="5153"/>
                                        </p:tgtEl>
                                      </p:cBhvr>
                                    </p:animEffect>
                                  </p:childTnLst>
                                </p:cTn>
                              </p:par>
                            </p:childTnLst>
                          </p:cTn>
                        </p:par>
                        <p:par>
                          <p:cTn id="17" fill="hold" nodeType="afterGroup">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5152"/>
                                        </p:tgtEl>
                                        <p:attrNameLst>
                                          <p:attrName>style.visibility</p:attrName>
                                        </p:attrNameLst>
                                      </p:cBhvr>
                                      <p:to>
                                        <p:strVal val="visible"/>
                                      </p:to>
                                    </p:set>
                                    <p:animEffect transition="in" filter="dissolve">
                                      <p:cBhvr>
                                        <p:cTn id="20" dur="500"/>
                                        <p:tgtEl>
                                          <p:spTgt spid="515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155"/>
                                        </p:tgtEl>
                                        <p:attrNameLst>
                                          <p:attrName>style.visibility</p:attrName>
                                        </p:attrNameLst>
                                      </p:cBhvr>
                                      <p:to>
                                        <p:strVal val="visible"/>
                                      </p:to>
                                    </p:set>
                                    <p:animEffect transition="in" filter="wipe(up)">
                                      <p:cBhvr>
                                        <p:cTn id="25" dur="500"/>
                                        <p:tgtEl>
                                          <p:spTgt spid="5155"/>
                                        </p:tgtEl>
                                      </p:cBhvr>
                                    </p:animEffect>
                                  </p:childTnLst>
                                </p:cTn>
                              </p:par>
                            </p:childTnLst>
                          </p:cTn>
                        </p:par>
                        <p:par>
                          <p:cTn id="26" fill="hold" nodeType="afterGroup">
                            <p:stCondLst>
                              <p:cond delay="500"/>
                            </p:stCondLst>
                            <p:childTnLst>
                              <p:par>
                                <p:cTn id="27" presetID="22" presetClass="entr" presetSubtype="2" fill="hold" grpId="0" nodeType="afterEffect">
                                  <p:stCondLst>
                                    <p:cond delay="0"/>
                                  </p:stCondLst>
                                  <p:childTnLst>
                                    <p:set>
                                      <p:cBhvr>
                                        <p:cTn id="28" dur="1" fill="hold">
                                          <p:stCondLst>
                                            <p:cond delay="0"/>
                                          </p:stCondLst>
                                        </p:cTn>
                                        <p:tgtEl>
                                          <p:spTgt spid="5156"/>
                                        </p:tgtEl>
                                        <p:attrNameLst>
                                          <p:attrName>style.visibility</p:attrName>
                                        </p:attrNameLst>
                                      </p:cBhvr>
                                      <p:to>
                                        <p:strVal val="visible"/>
                                      </p:to>
                                    </p:set>
                                    <p:animEffect transition="in" filter="wipe(right)">
                                      <p:cBhvr>
                                        <p:cTn id="29" dur="500"/>
                                        <p:tgtEl>
                                          <p:spTgt spid="5156"/>
                                        </p:tgtEl>
                                      </p:cBhvr>
                                    </p:animEffect>
                                  </p:childTnLst>
                                </p:cTn>
                              </p:par>
                            </p:childTnLst>
                          </p:cTn>
                        </p:par>
                        <p:par>
                          <p:cTn id="30" fill="hold" nodeType="afterGroup">
                            <p:stCondLst>
                              <p:cond delay="1000"/>
                            </p:stCondLst>
                            <p:childTnLst>
                              <p:par>
                                <p:cTn id="31" presetID="9" presetClass="entr" presetSubtype="0" fill="hold" grpId="0" nodeType="afterEffect">
                                  <p:stCondLst>
                                    <p:cond delay="0"/>
                                  </p:stCondLst>
                                  <p:childTnLst>
                                    <p:set>
                                      <p:cBhvr>
                                        <p:cTn id="32" dur="1" fill="hold">
                                          <p:stCondLst>
                                            <p:cond delay="0"/>
                                          </p:stCondLst>
                                        </p:cTn>
                                        <p:tgtEl>
                                          <p:spTgt spid="5154"/>
                                        </p:tgtEl>
                                        <p:attrNameLst>
                                          <p:attrName>style.visibility</p:attrName>
                                        </p:attrNameLst>
                                      </p:cBhvr>
                                      <p:to>
                                        <p:strVal val="visible"/>
                                      </p:to>
                                    </p:set>
                                    <p:animEffect transition="in" filter="dissolve">
                                      <p:cBhvr>
                                        <p:cTn id="33" dur="500"/>
                                        <p:tgtEl>
                                          <p:spTgt spid="5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 grpId="0"/>
      <p:bldP spid="5151" grpId="0" animBg="1"/>
      <p:bldP spid="5152" grpId="0"/>
      <p:bldP spid="5153" grpId="0" animBg="1"/>
      <p:bldP spid="5154" grpId="0"/>
      <p:bldP spid="5155" grpId="0" animBg="1"/>
      <p:bldP spid="515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8"/>
          <p:cNvSpPr txBox="1">
            <a:spLocks noChangeArrowheads="1"/>
          </p:cNvSpPr>
          <p:nvPr/>
        </p:nvSpPr>
        <p:spPr bwMode="auto">
          <a:xfrm>
            <a:off x="488950" y="733425"/>
            <a:ext cx="84225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dirty="0" smtClean="0">
                <a:solidFill>
                  <a:srgbClr val="0000FF"/>
                </a:solidFill>
              </a:rPr>
              <a:t>There are 2 generic types of </a:t>
            </a:r>
            <a:r>
              <a:rPr lang="en-US" altLang="en-US" dirty="0">
                <a:solidFill>
                  <a:srgbClr val="0000FF"/>
                </a:solidFill>
              </a:rPr>
              <a:t>b</a:t>
            </a:r>
            <a:r>
              <a:rPr lang="en-US" altLang="en-US" dirty="0" smtClean="0">
                <a:solidFill>
                  <a:srgbClr val="0000FF"/>
                </a:solidFill>
              </a:rPr>
              <a:t>usiness </a:t>
            </a:r>
            <a:r>
              <a:rPr lang="en-US" altLang="en-US" dirty="0">
                <a:solidFill>
                  <a:srgbClr val="0000FF"/>
                </a:solidFill>
              </a:rPr>
              <a:t>l</a:t>
            </a:r>
            <a:r>
              <a:rPr lang="en-US" altLang="en-US" dirty="0" smtClean="0">
                <a:solidFill>
                  <a:srgbClr val="0000FF"/>
                </a:solidFill>
              </a:rPr>
              <a:t>evel </a:t>
            </a:r>
            <a:r>
              <a:rPr lang="en-US" altLang="en-US" dirty="0">
                <a:solidFill>
                  <a:srgbClr val="0000FF"/>
                </a:solidFill>
              </a:rPr>
              <a:t>s</a:t>
            </a:r>
            <a:r>
              <a:rPr lang="en-US" altLang="en-US" dirty="0" smtClean="0">
                <a:solidFill>
                  <a:srgbClr val="0000FF"/>
                </a:solidFill>
              </a:rPr>
              <a:t>trategy…</a:t>
            </a:r>
            <a:endParaRPr lang="en-US" altLang="en-US" dirty="0">
              <a:solidFill>
                <a:srgbClr val="0000FF"/>
              </a:solidFill>
            </a:endParaRPr>
          </a:p>
        </p:txBody>
      </p:sp>
      <p:sp>
        <p:nvSpPr>
          <p:cNvPr id="10250" name="Text Box 10"/>
          <p:cNvSpPr txBox="1">
            <a:spLocks noChangeArrowheads="1"/>
          </p:cNvSpPr>
          <p:nvPr/>
        </p:nvSpPr>
        <p:spPr bwMode="auto">
          <a:xfrm>
            <a:off x="488950" y="1995090"/>
            <a:ext cx="84225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solidFill>
                  <a:srgbClr val="FF0000"/>
                </a:solidFill>
              </a:rPr>
              <a:t>Cost Leadership</a:t>
            </a:r>
            <a:r>
              <a:rPr lang="en-US" altLang="en-US" sz="2400" dirty="0" smtClean="0">
                <a:solidFill>
                  <a:srgbClr val="FF0000"/>
                </a:solidFill>
              </a:rPr>
              <a:t>: focuses on gaining advantages by reducing firm costs below competitors</a:t>
            </a:r>
            <a:endParaRPr lang="en-US" altLang="en-US" sz="2400" dirty="0">
              <a:solidFill>
                <a:srgbClr val="FF0000"/>
              </a:solidFill>
            </a:endParaRPr>
          </a:p>
        </p:txBody>
      </p:sp>
      <p:sp>
        <p:nvSpPr>
          <p:cNvPr id="10252" name="Text Box 12"/>
          <p:cNvSpPr txBox="1">
            <a:spLocks noChangeArrowheads="1"/>
          </p:cNvSpPr>
          <p:nvPr/>
        </p:nvSpPr>
        <p:spPr bwMode="auto">
          <a:xfrm>
            <a:off x="488950" y="4457389"/>
            <a:ext cx="33113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solidFill>
                  <a:srgbClr val="0000FF"/>
                </a:solidFill>
              </a:rPr>
              <a:t>Product </a:t>
            </a:r>
            <a:r>
              <a:rPr lang="en-US" altLang="en-US" sz="2400" dirty="0" smtClean="0">
                <a:solidFill>
                  <a:srgbClr val="0000FF"/>
                </a:solidFill>
              </a:rPr>
              <a:t>Differentiation</a:t>
            </a:r>
            <a:endParaRPr lang="en-US" altLang="en-US" sz="2400" dirty="0">
              <a:solidFill>
                <a:srgbClr val="0000FF"/>
              </a:solidFill>
            </a:endParaRPr>
          </a:p>
        </p:txBody>
      </p:sp>
      <p:sp>
        <p:nvSpPr>
          <p:cNvPr id="10253" name="Text Box 13"/>
          <p:cNvSpPr txBox="1">
            <a:spLocks noChangeArrowheads="1"/>
          </p:cNvSpPr>
          <p:nvPr/>
        </p:nvSpPr>
        <p:spPr bwMode="auto">
          <a:xfrm>
            <a:off x="1404938" y="50196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p>
        </p:txBody>
      </p:sp>
      <p:pic>
        <p:nvPicPr>
          <p:cNvPr id="2" name="Picture 1"/>
          <p:cNvPicPr>
            <a:picLocks noChangeAspect="1"/>
          </p:cNvPicPr>
          <p:nvPr/>
        </p:nvPicPr>
        <p:blipFill>
          <a:blip r:embed="rId3"/>
          <a:stretch>
            <a:fillRect/>
          </a:stretch>
        </p:blipFill>
        <p:spPr>
          <a:xfrm>
            <a:off x="3387918" y="3181614"/>
            <a:ext cx="2381496" cy="563087"/>
          </a:xfrm>
          <a:prstGeom prst="rect">
            <a:avLst/>
          </a:prstGeom>
        </p:spPr>
      </p:pic>
      <p:pic>
        <p:nvPicPr>
          <p:cNvPr id="3" name="Picture 2"/>
          <p:cNvPicPr>
            <a:picLocks noChangeAspect="1"/>
          </p:cNvPicPr>
          <p:nvPr/>
        </p:nvPicPr>
        <p:blipFill>
          <a:blip r:embed="rId4"/>
          <a:stretch>
            <a:fillRect/>
          </a:stretch>
        </p:blipFill>
        <p:spPr>
          <a:xfrm>
            <a:off x="3775075" y="5003525"/>
            <a:ext cx="1628129" cy="12691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50"/>
                                        </p:tgtEl>
                                        <p:attrNameLst>
                                          <p:attrName>style.visibility</p:attrName>
                                        </p:attrNameLst>
                                      </p:cBhvr>
                                      <p:to>
                                        <p:strVal val="visible"/>
                                      </p:to>
                                    </p:set>
                                    <p:anim calcmode="lin" valueType="num">
                                      <p:cBhvr>
                                        <p:cTn id="7" dur="500" fill="hold"/>
                                        <p:tgtEl>
                                          <p:spTgt spid="10250"/>
                                        </p:tgtEl>
                                        <p:attrNameLst>
                                          <p:attrName>ppt_w</p:attrName>
                                        </p:attrNameLst>
                                      </p:cBhvr>
                                      <p:tavLst>
                                        <p:tav tm="0">
                                          <p:val>
                                            <p:fltVal val="0"/>
                                          </p:val>
                                        </p:tav>
                                        <p:tav tm="100000">
                                          <p:val>
                                            <p:strVal val="#ppt_w"/>
                                          </p:val>
                                        </p:tav>
                                      </p:tavLst>
                                    </p:anim>
                                    <p:anim calcmode="lin" valueType="num">
                                      <p:cBhvr>
                                        <p:cTn id="8" dur="500" fill="hold"/>
                                        <p:tgtEl>
                                          <p:spTgt spid="10250"/>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52"/>
                                        </p:tgtEl>
                                        <p:attrNameLst>
                                          <p:attrName>style.visibility</p:attrName>
                                        </p:attrNameLst>
                                      </p:cBhvr>
                                      <p:to>
                                        <p:strVal val="visible"/>
                                      </p:to>
                                    </p:set>
                                    <p:anim calcmode="lin" valueType="num">
                                      <p:cBhvr>
                                        <p:cTn id="13" dur="500" fill="hold"/>
                                        <p:tgtEl>
                                          <p:spTgt spid="10252"/>
                                        </p:tgtEl>
                                        <p:attrNameLst>
                                          <p:attrName>ppt_w</p:attrName>
                                        </p:attrNameLst>
                                      </p:cBhvr>
                                      <p:tavLst>
                                        <p:tav tm="0">
                                          <p:val>
                                            <p:fltVal val="0"/>
                                          </p:val>
                                        </p:tav>
                                        <p:tav tm="100000">
                                          <p:val>
                                            <p:strVal val="#ppt_w"/>
                                          </p:val>
                                        </p:tav>
                                      </p:tavLst>
                                    </p:anim>
                                    <p:anim calcmode="lin" valueType="num">
                                      <p:cBhvr>
                                        <p:cTn id="14" dur="500" fill="hold"/>
                                        <p:tgtEl>
                                          <p:spTgt spid="1025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par>
                                <p:cTn id="20" presetID="16" presetClass="entr" presetSubtype="2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 grpId="0"/>
      <p:bldP spid="102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2" name="Rectangle 28" descr="Wide upward diagonal"/>
          <p:cNvSpPr>
            <a:spLocks noChangeArrowheads="1"/>
          </p:cNvSpPr>
          <p:nvPr/>
        </p:nvSpPr>
        <p:spPr bwMode="auto">
          <a:xfrm>
            <a:off x="2943225" y="3748088"/>
            <a:ext cx="1981200" cy="246062"/>
          </a:xfrm>
          <a:prstGeom prst="rect">
            <a:avLst/>
          </a:prstGeom>
          <a:pattFill prst="wdUpDiag">
            <a:fgClr>
              <a:srgbClr val="FF0000"/>
            </a:fgClr>
            <a:bgClr>
              <a:schemeClr val="bg1"/>
            </a:bgClr>
          </a:patt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6147" name="Text Box 9"/>
          <p:cNvSpPr txBox="1">
            <a:spLocks noChangeArrowheads="1"/>
          </p:cNvSpPr>
          <p:nvPr/>
        </p:nvSpPr>
        <p:spPr bwMode="auto">
          <a:xfrm>
            <a:off x="590550" y="763588"/>
            <a:ext cx="58880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Why Cost Leadership Matters</a:t>
            </a:r>
          </a:p>
        </p:txBody>
      </p:sp>
      <p:sp>
        <p:nvSpPr>
          <p:cNvPr id="6148" name="Line 10"/>
          <p:cNvSpPr>
            <a:spLocks noChangeShapeType="1"/>
          </p:cNvSpPr>
          <p:nvPr/>
        </p:nvSpPr>
        <p:spPr bwMode="auto">
          <a:xfrm rot="5400000">
            <a:off x="4466431" y="3671094"/>
            <a:ext cx="1588" cy="3048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9" name="Arc 12"/>
          <p:cNvSpPr>
            <a:spLocks/>
          </p:cNvSpPr>
          <p:nvPr/>
        </p:nvSpPr>
        <p:spPr bwMode="auto">
          <a:xfrm rot="14711700" flipH="1">
            <a:off x="4283869" y="1950244"/>
            <a:ext cx="1371600" cy="2224088"/>
          </a:xfrm>
          <a:custGeom>
            <a:avLst/>
            <a:gdLst>
              <a:gd name="T0" fmla="*/ 2147483647 w 21600"/>
              <a:gd name="T1" fmla="*/ 0 h 38346"/>
              <a:gd name="T2" fmla="*/ 2147483647 w 21600"/>
              <a:gd name="T3" fmla="*/ 2147483647 h 38346"/>
              <a:gd name="T4" fmla="*/ 0 w 21600"/>
              <a:gd name="T5" fmla="*/ 2147483647 h 38346"/>
              <a:gd name="T6" fmla="*/ 0 60000 65536"/>
              <a:gd name="T7" fmla="*/ 0 60000 65536"/>
              <a:gd name="T8" fmla="*/ 0 60000 65536"/>
              <a:gd name="T9" fmla="*/ 0 w 21600"/>
              <a:gd name="T10" fmla="*/ 0 h 38346"/>
              <a:gd name="T11" fmla="*/ 21600 w 21600"/>
              <a:gd name="T12" fmla="*/ 38346 h 38346"/>
            </a:gdLst>
            <a:ahLst/>
            <a:cxnLst>
              <a:cxn ang="T6">
                <a:pos x="T0" y="T1"/>
              </a:cxn>
              <a:cxn ang="T7">
                <a:pos x="T2" y="T3"/>
              </a:cxn>
              <a:cxn ang="T8">
                <a:pos x="T4" y="T5"/>
              </a:cxn>
            </a:cxnLst>
            <a:rect l="T9" t="T10" r="T11" b="T12"/>
            <a:pathLst>
              <a:path w="21600" h="38346" fill="none" extrusionOk="0">
                <a:moveTo>
                  <a:pt x="1777" y="0"/>
                </a:moveTo>
                <a:cubicBezTo>
                  <a:pt x="12979" y="925"/>
                  <a:pt x="21600" y="10286"/>
                  <a:pt x="21600" y="21527"/>
                </a:cubicBezTo>
                <a:cubicBezTo>
                  <a:pt x="21600" y="28061"/>
                  <a:pt x="18641" y="34245"/>
                  <a:pt x="13552" y="38345"/>
                </a:cubicBezTo>
              </a:path>
              <a:path w="21600" h="38346" stroke="0" extrusionOk="0">
                <a:moveTo>
                  <a:pt x="1777" y="0"/>
                </a:moveTo>
                <a:cubicBezTo>
                  <a:pt x="12979" y="925"/>
                  <a:pt x="21600" y="10286"/>
                  <a:pt x="21600" y="21527"/>
                </a:cubicBezTo>
                <a:cubicBezTo>
                  <a:pt x="21600" y="28061"/>
                  <a:pt x="18641" y="34245"/>
                  <a:pt x="13552" y="38345"/>
                </a:cubicBezTo>
                <a:lnTo>
                  <a:pt x="0" y="21527"/>
                </a:lnTo>
                <a:lnTo>
                  <a:pt x="1777"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150" name="Line 13"/>
          <p:cNvSpPr>
            <a:spLocks noChangeShapeType="1"/>
          </p:cNvSpPr>
          <p:nvPr/>
        </p:nvSpPr>
        <p:spPr bwMode="auto">
          <a:xfrm>
            <a:off x="2943225" y="3748088"/>
            <a:ext cx="2971800"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51" name="Text Box 14"/>
          <p:cNvSpPr txBox="1">
            <a:spLocks noChangeArrowheads="1"/>
          </p:cNvSpPr>
          <p:nvPr/>
        </p:nvSpPr>
        <p:spPr bwMode="auto">
          <a:xfrm>
            <a:off x="5915025" y="3519488"/>
            <a:ext cx="368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FF0000"/>
                </a:solidFill>
                <a:latin typeface="Times New Roman" panose="02020603050405020304" pitchFamily="18" charset="0"/>
              </a:rPr>
              <a:t>D</a:t>
            </a:r>
            <a:endParaRPr lang="en-US" altLang="en-US" sz="2000">
              <a:latin typeface="Times New Roman" panose="02020603050405020304" pitchFamily="18" charset="0"/>
            </a:endParaRPr>
          </a:p>
        </p:txBody>
      </p:sp>
      <p:sp>
        <p:nvSpPr>
          <p:cNvPr id="6152" name="Text Box 15"/>
          <p:cNvSpPr txBox="1">
            <a:spLocks noChangeArrowheads="1"/>
          </p:cNvSpPr>
          <p:nvPr/>
        </p:nvSpPr>
        <p:spPr bwMode="auto">
          <a:xfrm>
            <a:off x="5686425" y="2376488"/>
            <a:ext cx="904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latin typeface="Times New Roman" panose="02020603050405020304" pitchFamily="18" charset="0"/>
              </a:rPr>
              <a:t>ATC</a:t>
            </a:r>
            <a:r>
              <a:rPr lang="en-US" altLang="en-US" sz="2000" baseline="-25000">
                <a:latin typeface="Times New Roman" panose="02020603050405020304" pitchFamily="18" charset="0"/>
              </a:rPr>
              <a:t>ind</a:t>
            </a:r>
          </a:p>
        </p:txBody>
      </p:sp>
      <p:sp>
        <p:nvSpPr>
          <p:cNvPr id="6153" name="Line 17"/>
          <p:cNvSpPr>
            <a:spLocks noChangeShapeType="1"/>
          </p:cNvSpPr>
          <p:nvPr/>
        </p:nvSpPr>
        <p:spPr bwMode="auto">
          <a:xfrm>
            <a:off x="4924425" y="3748088"/>
            <a:ext cx="0" cy="1447800"/>
          </a:xfrm>
          <a:prstGeom prst="line">
            <a:avLst/>
          </a:prstGeom>
          <a:noFill/>
          <a:ln w="9525">
            <a:solidFill>
              <a:srgbClr val="00CC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54" name="Text Box 18"/>
          <p:cNvSpPr txBox="1">
            <a:spLocks noChangeArrowheads="1"/>
          </p:cNvSpPr>
          <p:nvPr/>
        </p:nvSpPr>
        <p:spPr bwMode="auto">
          <a:xfrm>
            <a:off x="4695825" y="5195888"/>
            <a:ext cx="368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CC00"/>
                </a:solidFill>
                <a:latin typeface="Times New Roman" panose="02020603050405020304" pitchFamily="18" charset="0"/>
              </a:rPr>
              <a:t>Q</a:t>
            </a:r>
            <a:endParaRPr lang="en-US" altLang="en-US" sz="2000">
              <a:latin typeface="Times New Roman" panose="02020603050405020304" pitchFamily="18" charset="0"/>
            </a:endParaRPr>
          </a:p>
        </p:txBody>
      </p:sp>
      <p:sp>
        <p:nvSpPr>
          <p:cNvPr id="6155" name="Text Box 19"/>
          <p:cNvSpPr txBox="1">
            <a:spLocks noChangeArrowheads="1"/>
          </p:cNvSpPr>
          <p:nvPr/>
        </p:nvSpPr>
        <p:spPr bwMode="auto">
          <a:xfrm>
            <a:off x="2562225" y="351948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FF0000"/>
                </a:solidFill>
                <a:latin typeface="Times New Roman" panose="02020603050405020304" pitchFamily="18" charset="0"/>
              </a:rPr>
              <a:t>P</a:t>
            </a:r>
            <a:endParaRPr lang="en-US" altLang="en-US" sz="2000">
              <a:latin typeface="Times New Roman" panose="02020603050405020304" pitchFamily="18" charset="0"/>
            </a:endParaRPr>
          </a:p>
        </p:txBody>
      </p:sp>
      <p:sp>
        <p:nvSpPr>
          <p:cNvPr id="6156" name="Text Box 21"/>
          <p:cNvSpPr txBox="1">
            <a:spLocks noChangeArrowheads="1"/>
          </p:cNvSpPr>
          <p:nvPr/>
        </p:nvSpPr>
        <p:spPr bwMode="auto">
          <a:xfrm>
            <a:off x="3476625" y="1614488"/>
            <a:ext cx="2232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8000"/>
                </a:solidFill>
                <a:latin typeface="Times New Roman" panose="02020603050405020304" pitchFamily="18" charset="0"/>
              </a:rPr>
              <a:t>Competitive Market</a:t>
            </a:r>
          </a:p>
        </p:txBody>
      </p:sp>
      <p:sp>
        <p:nvSpPr>
          <p:cNvPr id="6157" name="Line 22"/>
          <p:cNvSpPr>
            <a:spLocks noChangeShapeType="1"/>
          </p:cNvSpPr>
          <p:nvPr/>
        </p:nvSpPr>
        <p:spPr bwMode="auto">
          <a:xfrm flipV="1">
            <a:off x="2943225" y="2300288"/>
            <a:ext cx="0" cy="2895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89" name="Arc 25"/>
          <p:cNvSpPr>
            <a:spLocks/>
          </p:cNvSpPr>
          <p:nvPr/>
        </p:nvSpPr>
        <p:spPr bwMode="auto">
          <a:xfrm rot="14711700" flipH="1">
            <a:off x="4360863" y="2206625"/>
            <a:ext cx="1371600" cy="2270125"/>
          </a:xfrm>
          <a:custGeom>
            <a:avLst/>
            <a:gdLst>
              <a:gd name="T0" fmla="*/ 2147483647 w 21600"/>
              <a:gd name="T1" fmla="*/ 0 h 35820"/>
              <a:gd name="T2" fmla="*/ 2147483647 w 21600"/>
              <a:gd name="T3" fmla="*/ 2147483647 h 35820"/>
              <a:gd name="T4" fmla="*/ 0 w 21600"/>
              <a:gd name="T5" fmla="*/ 2147483647 h 35820"/>
              <a:gd name="T6" fmla="*/ 0 60000 65536"/>
              <a:gd name="T7" fmla="*/ 0 60000 65536"/>
              <a:gd name="T8" fmla="*/ 0 60000 65536"/>
              <a:gd name="T9" fmla="*/ 0 w 21600"/>
              <a:gd name="T10" fmla="*/ 0 h 35820"/>
              <a:gd name="T11" fmla="*/ 21600 w 21600"/>
              <a:gd name="T12" fmla="*/ 35820 h 35820"/>
            </a:gdLst>
            <a:ahLst/>
            <a:cxnLst>
              <a:cxn ang="T6">
                <a:pos x="T0" y="T1"/>
              </a:cxn>
              <a:cxn ang="T7">
                <a:pos x="T2" y="T3"/>
              </a:cxn>
              <a:cxn ang="T8">
                <a:pos x="T4" y="T5"/>
              </a:cxn>
            </a:cxnLst>
            <a:rect l="T9" t="T10" r="T11" b="T12"/>
            <a:pathLst>
              <a:path w="21600" h="35820" fill="none" extrusionOk="0">
                <a:moveTo>
                  <a:pt x="1777" y="0"/>
                </a:moveTo>
                <a:cubicBezTo>
                  <a:pt x="12979" y="925"/>
                  <a:pt x="21600" y="10286"/>
                  <a:pt x="21600" y="21527"/>
                </a:cubicBezTo>
                <a:cubicBezTo>
                  <a:pt x="21600" y="26790"/>
                  <a:pt x="19677" y="31873"/>
                  <a:pt x="16194" y="35820"/>
                </a:cubicBezTo>
              </a:path>
              <a:path w="21600" h="35820" stroke="0" extrusionOk="0">
                <a:moveTo>
                  <a:pt x="1777" y="0"/>
                </a:moveTo>
                <a:cubicBezTo>
                  <a:pt x="12979" y="925"/>
                  <a:pt x="21600" y="10286"/>
                  <a:pt x="21600" y="21527"/>
                </a:cubicBezTo>
                <a:cubicBezTo>
                  <a:pt x="21600" y="26790"/>
                  <a:pt x="19677" y="31873"/>
                  <a:pt x="16194" y="35820"/>
                </a:cubicBezTo>
                <a:lnTo>
                  <a:pt x="0" y="21527"/>
                </a:lnTo>
                <a:lnTo>
                  <a:pt x="1777" y="0"/>
                </a:lnTo>
                <a:close/>
              </a:path>
            </a:pathLst>
          </a:cu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290" name="Text Box 26"/>
          <p:cNvSpPr txBox="1">
            <a:spLocks noChangeArrowheads="1"/>
          </p:cNvSpPr>
          <p:nvPr/>
        </p:nvSpPr>
        <p:spPr bwMode="auto">
          <a:xfrm>
            <a:off x="6181725" y="2984500"/>
            <a:ext cx="8048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latin typeface="Times New Roman" panose="02020603050405020304" pitchFamily="18" charset="0"/>
              </a:rPr>
              <a:t>ATC</a:t>
            </a:r>
            <a:r>
              <a:rPr lang="en-US" altLang="en-US" sz="2000" baseline="-25000">
                <a:solidFill>
                  <a:srgbClr val="0000FF"/>
                </a:solidFill>
                <a:latin typeface="Times New Roman" panose="02020603050405020304" pitchFamily="18" charset="0"/>
              </a:rPr>
              <a:t>ff</a:t>
            </a:r>
          </a:p>
        </p:txBody>
      </p:sp>
      <p:sp>
        <p:nvSpPr>
          <p:cNvPr id="11293" name="Text Box 29"/>
          <p:cNvSpPr txBox="1">
            <a:spLocks noChangeArrowheads="1"/>
          </p:cNvSpPr>
          <p:nvPr/>
        </p:nvSpPr>
        <p:spPr bwMode="auto">
          <a:xfrm>
            <a:off x="255588" y="4405313"/>
            <a:ext cx="21177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t>Above Normal</a:t>
            </a:r>
          </a:p>
          <a:p>
            <a:pPr algn="ctr" eaLnBrk="1" hangingPunct="1">
              <a:spcBef>
                <a:spcPct val="0"/>
              </a:spcBef>
              <a:buFontTx/>
              <a:buNone/>
            </a:pPr>
            <a:r>
              <a:rPr lang="en-US" altLang="en-US" sz="2400"/>
              <a:t>Economic</a:t>
            </a:r>
          </a:p>
          <a:p>
            <a:pPr algn="ctr" eaLnBrk="1" hangingPunct="1">
              <a:spcBef>
                <a:spcPct val="0"/>
              </a:spcBef>
              <a:buFontTx/>
              <a:buNone/>
            </a:pPr>
            <a:r>
              <a:rPr lang="en-US" altLang="en-US" sz="2400"/>
              <a:t>Returns</a:t>
            </a:r>
          </a:p>
        </p:txBody>
      </p:sp>
      <p:sp>
        <p:nvSpPr>
          <p:cNvPr id="11294" name="Freeform 30"/>
          <p:cNvSpPr>
            <a:spLocks/>
          </p:cNvSpPr>
          <p:nvPr/>
        </p:nvSpPr>
        <p:spPr bwMode="auto">
          <a:xfrm rot="-968069">
            <a:off x="2239963" y="4189413"/>
            <a:ext cx="1350962" cy="771525"/>
          </a:xfrm>
          <a:custGeom>
            <a:avLst/>
            <a:gdLst>
              <a:gd name="T0" fmla="*/ 0 w 1015"/>
              <a:gd name="T1" fmla="*/ 2147483647 h 736"/>
              <a:gd name="T2" fmla="*/ 2147483647 w 1015"/>
              <a:gd name="T3" fmla="*/ 2147483647 h 736"/>
              <a:gd name="T4" fmla="*/ 2147483647 w 1015"/>
              <a:gd name="T5" fmla="*/ 0 h 736"/>
              <a:gd name="T6" fmla="*/ 0 60000 65536"/>
              <a:gd name="T7" fmla="*/ 0 60000 65536"/>
              <a:gd name="T8" fmla="*/ 0 60000 65536"/>
              <a:gd name="T9" fmla="*/ 0 w 1015"/>
              <a:gd name="T10" fmla="*/ 0 h 736"/>
              <a:gd name="T11" fmla="*/ 1015 w 1015"/>
              <a:gd name="T12" fmla="*/ 736 h 736"/>
            </a:gdLst>
            <a:ahLst/>
            <a:cxnLst>
              <a:cxn ang="T6">
                <a:pos x="T0" y="T1"/>
              </a:cxn>
              <a:cxn ang="T7">
                <a:pos x="T2" y="T3"/>
              </a:cxn>
              <a:cxn ang="T8">
                <a:pos x="T4" y="T5"/>
              </a:cxn>
            </a:cxnLst>
            <a:rect l="T9" t="T10" r="T11" b="T12"/>
            <a:pathLst>
              <a:path w="1015" h="736">
                <a:moveTo>
                  <a:pt x="0" y="631"/>
                </a:moveTo>
                <a:cubicBezTo>
                  <a:pt x="190" y="683"/>
                  <a:pt x="380" y="736"/>
                  <a:pt x="549" y="631"/>
                </a:cubicBezTo>
                <a:cubicBezTo>
                  <a:pt x="718" y="526"/>
                  <a:pt x="937" y="105"/>
                  <a:pt x="1015" y="0"/>
                </a:cubicBez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289"/>
                                        </p:tgtEl>
                                        <p:attrNameLst>
                                          <p:attrName>style.visibility</p:attrName>
                                        </p:attrNameLst>
                                      </p:cBhvr>
                                      <p:to>
                                        <p:strVal val="visible"/>
                                      </p:to>
                                    </p:set>
                                    <p:animEffect transition="in" filter="wipe(left)">
                                      <p:cBhvr>
                                        <p:cTn id="7" dur="500"/>
                                        <p:tgtEl>
                                          <p:spTgt spid="1128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90"/>
                                        </p:tgtEl>
                                        <p:attrNameLst>
                                          <p:attrName>style.visibility</p:attrName>
                                        </p:attrNameLst>
                                      </p:cBhvr>
                                      <p:to>
                                        <p:strVal val="visible"/>
                                      </p:to>
                                    </p:set>
                                    <p:animEffect transition="in" filter="dissolve">
                                      <p:cBhvr>
                                        <p:cTn id="10" dur="500"/>
                                        <p:tgtEl>
                                          <p:spTgt spid="1129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1293"/>
                                        </p:tgtEl>
                                        <p:attrNameLst>
                                          <p:attrName>style.visibility</p:attrName>
                                        </p:attrNameLst>
                                      </p:cBhvr>
                                      <p:to>
                                        <p:strVal val="visible"/>
                                      </p:to>
                                    </p:set>
                                    <p:animEffect transition="in" filter="box(in)">
                                      <p:cBhvr>
                                        <p:cTn id="13" dur="500"/>
                                        <p:tgtEl>
                                          <p:spTgt spid="1129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1294"/>
                                        </p:tgtEl>
                                        <p:attrNameLst>
                                          <p:attrName>style.visibility</p:attrName>
                                        </p:attrNameLst>
                                      </p:cBhvr>
                                      <p:to>
                                        <p:strVal val="visible"/>
                                      </p:to>
                                    </p:set>
                                    <p:animEffect transition="in" filter="wipe(down)">
                                      <p:cBhvr>
                                        <p:cTn id="16" dur="500"/>
                                        <p:tgtEl>
                                          <p:spTgt spid="11294"/>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11292"/>
                                        </p:tgtEl>
                                        <p:attrNameLst>
                                          <p:attrName>style.visibility</p:attrName>
                                        </p:attrNameLst>
                                      </p:cBhvr>
                                      <p:to>
                                        <p:strVal val="visible"/>
                                      </p:to>
                                    </p:set>
                                    <p:animEffect transition="in" filter="diamond(in)">
                                      <p:cBhvr>
                                        <p:cTn id="19" dur="1000"/>
                                        <p:tgtEl>
                                          <p:spTgt spid="11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2" grpId="0" animBg="1"/>
      <p:bldP spid="11289" grpId="0" animBg="1"/>
      <p:bldP spid="11290" grpId="0"/>
      <p:bldP spid="11293" grpId="0"/>
      <p:bldP spid="1129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1"/>
          <p:cNvSpPr txBox="1">
            <a:spLocks noChangeArrowheads="1"/>
          </p:cNvSpPr>
          <p:nvPr/>
        </p:nvSpPr>
        <p:spPr bwMode="auto">
          <a:xfrm>
            <a:off x="1295400" y="749300"/>
            <a:ext cx="62468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Understanding Cost Advantage</a:t>
            </a:r>
          </a:p>
        </p:txBody>
      </p:sp>
      <p:sp>
        <p:nvSpPr>
          <p:cNvPr id="7171" name="Text Box 13"/>
          <p:cNvSpPr txBox="1">
            <a:spLocks noChangeArrowheads="1"/>
          </p:cNvSpPr>
          <p:nvPr/>
        </p:nvSpPr>
        <p:spPr bwMode="auto">
          <a:xfrm>
            <a:off x="1295400" y="3368675"/>
            <a:ext cx="63658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Managers need to understand </a:t>
            </a:r>
            <a:r>
              <a:rPr lang="en-US" altLang="en-US" sz="2800" i="1">
                <a:solidFill>
                  <a:srgbClr val="FF0000"/>
                </a:solidFill>
              </a:rPr>
              <a:t>who</a:t>
            </a:r>
            <a:r>
              <a:rPr lang="en-US" altLang="en-US" sz="2800"/>
              <a:t> has</a:t>
            </a:r>
          </a:p>
          <a:p>
            <a:pPr eaLnBrk="1" hangingPunct="1">
              <a:spcBef>
                <a:spcPct val="0"/>
              </a:spcBef>
              <a:buFontTx/>
              <a:buNone/>
            </a:pPr>
            <a:r>
              <a:rPr lang="en-US" altLang="en-US" sz="2800"/>
              <a:t>the cost advantage in their market</a:t>
            </a:r>
          </a:p>
        </p:txBody>
      </p:sp>
      <p:sp>
        <p:nvSpPr>
          <p:cNvPr id="12303" name="Text Box 15"/>
          <p:cNvSpPr txBox="1">
            <a:spLocks noChangeArrowheads="1"/>
          </p:cNvSpPr>
          <p:nvPr/>
        </p:nvSpPr>
        <p:spPr bwMode="auto">
          <a:xfrm>
            <a:off x="1503363" y="45212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p>
        </p:txBody>
      </p:sp>
      <p:sp>
        <p:nvSpPr>
          <p:cNvPr id="12304" name="Text Box 16"/>
          <p:cNvSpPr txBox="1">
            <a:spLocks noChangeArrowheads="1"/>
          </p:cNvSpPr>
          <p:nvPr/>
        </p:nvSpPr>
        <p:spPr bwMode="auto">
          <a:xfrm>
            <a:off x="1954213" y="37068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nodePh="1">
                                  <p:stCondLst>
                                    <p:cond delay="0"/>
                                  </p:stCondLst>
                                  <p:endCondLst>
                                    <p:cond evt="begin" delay="0">
                                      <p:tn val="5"/>
                                    </p:cond>
                                  </p:endCondLst>
                                  <p:childTnLst>
                                    <p:set>
                                      <p:cBhvr>
                                        <p:cTn id="6" dur="1" fill="hold">
                                          <p:stCondLst>
                                            <p:cond delay="0"/>
                                          </p:stCondLst>
                                        </p:cTn>
                                        <p:tgtEl>
                                          <p:spTgt spid="12304"/>
                                        </p:tgtEl>
                                        <p:attrNameLst>
                                          <p:attrName>style.visibility</p:attrName>
                                        </p:attrNameLst>
                                      </p:cBhvr>
                                      <p:to>
                                        <p:strVal val="visible"/>
                                      </p:to>
                                    </p:set>
                                    <p:anim calcmode="lin" valueType="num">
                                      <p:cBhvr>
                                        <p:cTn id="7" dur="500" fill="hold"/>
                                        <p:tgtEl>
                                          <p:spTgt spid="12304"/>
                                        </p:tgtEl>
                                        <p:attrNameLst>
                                          <p:attrName>ppt_x</p:attrName>
                                        </p:attrNameLst>
                                      </p:cBhvr>
                                      <p:tavLst>
                                        <p:tav tm="0">
                                          <p:val>
                                            <p:strVal val="#ppt_x-#ppt_w/2"/>
                                          </p:val>
                                        </p:tav>
                                        <p:tav tm="100000">
                                          <p:val>
                                            <p:strVal val="#ppt_x"/>
                                          </p:val>
                                        </p:tav>
                                      </p:tavLst>
                                    </p:anim>
                                    <p:anim calcmode="lin" valueType="num">
                                      <p:cBhvr>
                                        <p:cTn id="8" dur="500" fill="hold"/>
                                        <p:tgtEl>
                                          <p:spTgt spid="12304"/>
                                        </p:tgtEl>
                                        <p:attrNameLst>
                                          <p:attrName>ppt_y</p:attrName>
                                        </p:attrNameLst>
                                      </p:cBhvr>
                                      <p:tavLst>
                                        <p:tav tm="0">
                                          <p:val>
                                            <p:strVal val="#ppt_y"/>
                                          </p:val>
                                        </p:tav>
                                        <p:tav tm="100000">
                                          <p:val>
                                            <p:strVal val="#ppt_y"/>
                                          </p:val>
                                        </p:tav>
                                      </p:tavLst>
                                    </p:anim>
                                    <p:anim calcmode="lin" valueType="num">
                                      <p:cBhvr>
                                        <p:cTn id="9" dur="500" fill="hold"/>
                                        <p:tgtEl>
                                          <p:spTgt spid="12304"/>
                                        </p:tgtEl>
                                        <p:attrNameLst>
                                          <p:attrName>ppt_w</p:attrName>
                                        </p:attrNameLst>
                                      </p:cBhvr>
                                      <p:tavLst>
                                        <p:tav tm="0">
                                          <p:val>
                                            <p:fltVal val="0"/>
                                          </p:val>
                                        </p:tav>
                                        <p:tav tm="100000">
                                          <p:val>
                                            <p:strVal val="#ppt_w"/>
                                          </p:val>
                                        </p:tav>
                                      </p:tavLst>
                                    </p:anim>
                                    <p:anim calcmode="lin" valueType="num">
                                      <p:cBhvr>
                                        <p:cTn id="10" dur="500" fill="hold"/>
                                        <p:tgtEl>
                                          <p:spTgt spid="12304"/>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nodePh="1">
                                  <p:stCondLst>
                                    <p:cond delay="0"/>
                                  </p:stCondLst>
                                  <p:endCondLst>
                                    <p:cond evt="begin" delay="0">
                                      <p:tn val="13"/>
                                    </p:cond>
                                  </p:endCondLst>
                                  <p:childTnLst>
                                    <p:set>
                                      <p:cBhvr>
                                        <p:cTn id="14" dur="1" fill="hold">
                                          <p:stCondLst>
                                            <p:cond delay="0"/>
                                          </p:stCondLst>
                                        </p:cTn>
                                        <p:tgtEl>
                                          <p:spTgt spid="12303"/>
                                        </p:tgtEl>
                                        <p:attrNameLst>
                                          <p:attrName>style.visibility</p:attrName>
                                        </p:attrNameLst>
                                      </p:cBhvr>
                                      <p:to>
                                        <p:strVal val="visible"/>
                                      </p:to>
                                    </p:set>
                                    <p:animEffect transition="in" filter="checkerboard(across)">
                                      <p:cBhvr>
                                        <p:cTn id="15" dur="500"/>
                                        <p:tgtEl>
                                          <p:spTgt spid="12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3" grpId="0"/>
      <p:bldP spid="123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6"/>
          <p:cNvSpPr txBox="1">
            <a:spLocks noChangeArrowheads="1"/>
          </p:cNvSpPr>
          <p:nvPr/>
        </p:nvSpPr>
        <p:spPr bwMode="auto">
          <a:xfrm>
            <a:off x="1925638" y="792163"/>
            <a:ext cx="54816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Sources of Cost Advantage</a:t>
            </a:r>
          </a:p>
        </p:txBody>
      </p:sp>
      <p:sp>
        <p:nvSpPr>
          <p:cNvPr id="8195" name="Text Box 7"/>
          <p:cNvSpPr txBox="1">
            <a:spLocks noChangeArrowheads="1"/>
          </p:cNvSpPr>
          <p:nvPr/>
        </p:nvSpPr>
        <p:spPr bwMode="auto">
          <a:xfrm>
            <a:off x="2903537" y="2133033"/>
            <a:ext cx="3330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FF0000"/>
                </a:solidFill>
              </a:rPr>
              <a:t>Economies of Scale</a:t>
            </a:r>
          </a:p>
        </p:txBody>
      </p:sp>
      <p:pic>
        <p:nvPicPr>
          <p:cNvPr id="2" name="Picture 1"/>
          <p:cNvPicPr>
            <a:picLocks noChangeAspect="1"/>
          </p:cNvPicPr>
          <p:nvPr/>
        </p:nvPicPr>
        <p:blipFill>
          <a:blip r:embed="rId3"/>
          <a:stretch>
            <a:fillRect/>
          </a:stretch>
        </p:blipFill>
        <p:spPr>
          <a:xfrm>
            <a:off x="4313882" y="3400396"/>
            <a:ext cx="3230522" cy="2571559"/>
          </a:xfrm>
          <a:prstGeom prst="rect">
            <a:avLst/>
          </a:prstGeom>
        </p:spPr>
      </p:pic>
      <p:pic>
        <p:nvPicPr>
          <p:cNvPr id="3" name="Picture 2"/>
          <p:cNvPicPr>
            <a:picLocks noChangeAspect="1"/>
          </p:cNvPicPr>
          <p:nvPr/>
        </p:nvPicPr>
        <p:blipFill>
          <a:blip r:embed="rId4"/>
          <a:stretch>
            <a:fillRect/>
          </a:stretch>
        </p:blipFill>
        <p:spPr>
          <a:xfrm>
            <a:off x="1441343" y="3743247"/>
            <a:ext cx="2394737" cy="18858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0"/>
          <p:cNvSpPr txBox="1">
            <a:spLocks noChangeArrowheads="1"/>
          </p:cNvSpPr>
          <p:nvPr/>
        </p:nvSpPr>
        <p:spPr bwMode="auto">
          <a:xfrm>
            <a:off x="1873250" y="792163"/>
            <a:ext cx="54816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Sources of Cost Advantage</a:t>
            </a:r>
          </a:p>
        </p:txBody>
      </p:sp>
      <p:sp>
        <p:nvSpPr>
          <p:cNvPr id="9219" name="Text Box 11"/>
          <p:cNvSpPr txBox="1">
            <a:spLocks noChangeArrowheads="1"/>
          </p:cNvSpPr>
          <p:nvPr/>
        </p:nvSpPr>
        <p:spPr bwMode="auto">
          <a:xfrm>
            <a:off x="1692275" y="1996281"/>
            <a:ext cx="570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FF0000"/>
                </a:solidFill>
              </a:rPr>
              <a:t>Competitor Diseconomies of Scale</a:t>
            </a:r>
          </a:p>
        </p:txBody>
      </p:sp>
      <p:pic>
        <p:nvPicPr>
          <p:cNvPr id="2" name="Picture 1"/>
          <p:cNvPicPr>
            <a:picLocks noChangeAspect="1"/>
          </p:cNvPicPr>
          <p:nvPr/>
        </p:nvPicPr>
        <p:blipFill>
          <a:blip r:embed="rId3"/>
          <a:stretch>
            <a:fillRect/>
          </a:stretch>
        </p:blipFill>
        <p:spPr>
          <a:xfrm>
            <a:off x="860637" y="3002285"/>
            <a:ext cx="3429000" cy="2533650"/>
          </a:xfrm>
          <a:prstGeom prst="rect">
            <a:avLst/>
          </a:prstGeom>
        </p:spPr>
      </p:pic>
      <p:pic>
        <p:nvPicPr>
          <p:cNvPr id="3" name="Picture 2"/>
          <p:cNvPicPr>
            <a:picLocks noChangeAspect="1"/>
          </p:cNvPicPr>
          <p:nvPr/>
        </p:nvPicPr>
        <p:blipFill>
          <a:blip r:embed="rId4"/>
          <a:stretch>
            <a:fillRect/>
          </a:stretch>
        </p:blipFill>
        <p:spPr>
          <a:xfrm>
            <a:off x="5467350" y="2907606"/>
            <a:ext cx="1272726" cy="1245932"/>
          </a:xfrm>
          <a:prstGeom prst="rect">
            <a:avLst/>
          </a:prstGeom>
        </p:spPr>
      </p:pic>
      <p:pic>
        <p:nvPicPr>
          <p:cNvPr id="4" name="Picture 3"/>
          <p:cNvPicPr>
            <a:picLocks noChangeAspect="1"/>
          </p:cNvPicPr>
          <p:nvPr/>
        </p:nvPicPr>
        <p:blipFill>
          <a:blip r:embed="rId5"/>
          <a:stretch>
            <a:fillRect/>
          </a:stretch>
        </p:blipFill>
        <p:spPr>
          <a:xfrm>
            <a:off x="5341713" y="4448000"/>
            <a:ext cx="1524000" cy="1524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1"/>
          <p:cNvSpPr txBox="1">
            <a:spLocks noChangeArrowheads="1"/>
          </p:cNvSpPr>
          <p:nvPr/>
        </p:nvSpPr>
        <p:spPr bwMode="auto">
          <a:xfrm>
            <a:off x="1820863" y="792163"/>
            <a:ext cx="54816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Sources of Cost Advantage</a:t>
            </a:r>
          </a:p>
        </p:txBody>
      </p:sp>
      <p:sp>
        <p:nvSpPr>
          <p:cNvPr id="10243" name="Text Box 12"/>
          <p:cNvSpPr txBox="1">
            <a:spLocks noChangeArrowheads="1"/>
          </p:cNvSpPr>
          <p:nvPr/>
        </p:nvSpPr>
        <p:spPr bwMode="auto">
          <a:xfrm>
            <a:off x="2312988" y="1945871"/>
            <a:ext cx="44831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FF0000"/>
                </a:solidFill>
              </a:rPr>
              <a:t>Learning Curve Economies</a:t>
            </a:r>
          </a:p>
        </p:txBody>
      </p:sp>
      <p:pic>
        <p:nvPicPr>
          <p:cNvPr id="2" name="Picture 1"/>
          <p:cNvPicPr>
            <a:picLocks noChangeAspect="1"/>
          </p:cNvPicPr>
          <p:nvPr/>
        </p:nvPicPr>
        <p:blipFill>
          <a:blip r:embed="rId3"/>
          <a:stretch>
            <a:fillRect/>
          </a:stretch>
        </p:blipFill>
        <p:spPr>
          <a:xfrm>
            <a:off x="1219938" y="3891663"/>
            <a:ext cx="3592932" cy="2280620"/>
          </a:xfrm>
          <a:prstGeom prst="rect">
            <a:avLst/>
          </a:prstGeom>
        </p:spPr>
      </p:pic>
      <p:pic>
        <p:nvPicPr>
          <p:cNvPr id="3" name="Picture 2"/>
          <p:cNvPicPr>
            <a:picLocks noChangeAspect="1"/>
          </p:cNvPicPr>
          <p:nvPr/>
        </p:nvPicPr>
        <p:blipFill>
          <a:blip r:embed="rId4"/>
          <a:stretch>
            <a:fillRect/>
          </a:stretch>
        </p:blipFill>
        <p:spPr>
          <a:xfrm>
            <a:off x="4812870" y="3039254"/>
            <a:ext cx="3733800" cy="1219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9"/>
          <p:cNvSpPr txBox="1">
            <a:spLocks noChangeArrowheads="1"/>
          </p:cNvSpPr>
          <p:nvPr/>
        </p:nvSpPr>
        <p:spPr bwMode="auto">
          <a:xfrm>
            <a:off x="1677988" y="792163"/>
            <a:ext cx="54816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Sources of Cost Advantage</a:t>
            </a:r>
          </a:p>
        </p:txBody>
      </p:sp>
      <p:sp>
        <p:nvSpPr>
          <p:cNvPr id="11267" name="Text Box 10"/>
          <p:cNvSpPr txBox="1">
            <a:spLocks noChangeArrowheads="1"/>
          </p:cNvSpPr>
          <p:nvPr/>
        </p:nvSpPr>
        <p:spPr bwMode="auto">
          <a:xfrm>
            <a:off x="637560" y="2286833"/>
            <a:ext cx="79803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FF0000"/>
                </a:solidFill>
              </a:rPr>
              <a:t>Differential Low-Cost Access to Productive Inputs</a:t>
            </a:r>
          </a:p>
        </p:txBody>
      </p:sp>
      <p:pic>
        <p:nvPicPr>
          <p:cNvPr id="2" name="Picture 1"/>
          <p:cNvPicPr>
            <a:picLocks noChangeAspect="1"/>
          </p:cNvPicPr>
          <p:nvPr/>
        </p:nvPicPr>
        <p:blipFill>
          <a:blip r:embed="rId3"/>
          <a:stretch>
            <a:fillRect/>
          </a:stretch>
        </p:blipFill>
        <p:spPr>
          <a:xfrm>
            <a:off x="453619" y="4066771"/>
            <a:ext cx="2590800" cy="1762125"/>
          </a:xfrm>
          <a:prstGeom prst="rect">
            <a:avLst/>
          </a:prstGeom>
        </p:spPr>
      </p:pic>
      <p:pic>
        <p:nvPicPr>
          <p:cNvPr id="3" name="Picture 2"/>
          <p:cNvPicPr>
            <a:picLocks noChangeAspect="1"/>
          </p:cNvPicPr>
          <p:nvPr/>
        </p:nvPicPr>
        <p:blipFill>
          <a:blip r:embed="rId4"/>
          <a:stretch>
            <a:fillRect/>
          </a:stretch>
        </p:blipFill>
        <p:spPr>
          <a:xfrm>
            <a:off x="3281158" y="3862346"/>
            <a:ext cx="2170974" cy="2170974"/>
          </a:xfrm>
          <a:prstGeom prst="rect">
            <a:avLst/>
          </a:prstGeom>
        </p:spPr>
      </p:pic>
      <p:pic>
        <p:nvPicPr>
          <p:cNvPr id="4" name="Picture 3"/>
          <p:cNvPicPr>
            <a:picLocks noChangeAspect="1"/>
          </p:cNvPicPr>
          <p:nvPr/>
        </p:nvPicPr>
        <p:blipFill>
          <a:blip r:embed="rId5"/>
          <a:stretch>
            <a:fillRect/>
          </a:stretch>
        </p:blipFill>
        <p:spPr>
          <a:xfrm>
            <a:off x="5881687" y="4085821"/>
            <a:ext cx="2619375" cy="1743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0"/>
          <p:cNvSpPr txBox="1">
            <a:spLocks noChangeArrowheads="1"/>
          </p:cNvSpPr>
          <p:nvPr/>
        </p:nvSpPr>
        <p:spPr bwMode="auto">
          <a:xfrm>
            <a:off x="1725613" y="792163"/>
            <a:ext cx="54816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Sources of Cost Advantage</a:t>
            </a:r>
          </a:p>
        </p:txBody>
      </p:sp>
      <p:sp>
        <p:nvSpPr>
          <p:cNvPr id="12291" name="Text Box 11"/>
          <p:cNvSpPr txBox="1">
            <a:spLocks noChangeArrowheads="1"/>
          </p:cNvSpPr>
          <p:nvPr/>
        </p:nvSpPr>
        <p:spPr bwMode="auto">
          <a:xfrm>
            <a:off x="1714500" y="1979291"/>
            <a:ext cx="54927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FF0000"/>
                </a:solidFill>
              </a:rPr>
              <a:t>Technology Independent of Scale</a:t>
            </a:r>
          </a:p>
        </p:txBody>
      </p:sp>
      <p:pic>
        <p:nvPicPr>
          <p:cNvPr id="2" name="Picture 1"/>
          <p:cNvPicPr>
            <a:picLocks noChangeAspect="1"/>
          </p:cNvPicPr>
          <p:nvPr/>
        </p:nvPicPr>
        <p:blipFill>
          <a:blip r:embed="rId3"/>
          <a:stretch>
            <a:fillRect/>
          </a:stretch>
        </p:blipFill>
        <p:spPr>
          <a:xfrm>
            <a:off x="3547819" y="3094819"/>
            <a:ext cx="5334000" cy="3086100"/>
          </a:xfrm>
          <a:prstGeom prst="rect">
            <a:avLst/>
          </a:prstGeom>
        </p:spPr>
      </p:pic>
      <p:pic>
        <p:nvPicPr>
          <p:cNvPr id="3" name="Picture 2"/>
          <p:cNvPicPr>
            <a:picLocks noChangeAspect="1"/>
          </p:cNvPicPr>
          <p:nvPr/>
        </p:nvPicPr>
        <p:blipFill>
          <a:blip r:embed="rId4"/>
          <a:stretch>
            <a:fillRect/>
          </a:stretch>
        </p:blipFill>
        <p:spPr>
          <a:xfrm>
            <a:off x="454374" y="4882692"/>
            <a:ext cx="3895725" cy="6572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1"/>
          <p:cNvSpPr txBox="1">
            <a:spLocks noChangeArrowheads="1"/>
          </p:cNvSpPr>
          <p:nvPr/>
        </p:nvSpPr>
        <p:spPr bwMode="auto">
          <a:xfrm>
            <a:off x="1754188" y="792163"/>
            <a:ext cx="54816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Sources of Cost Advantage</a:t>
            </a:r>
          </a:p>
        </p:txBody>
      </p:sp>
      <p:sp>
        <p:nvSpPr>
          <p:cNvPr id="13315" name="Text Box 12"/>
          <p:cNvSpPr txBox="1">
            <a:spLocks noChangeArrowheads="1"/>
          </p:cNvSpPr>
          <p:nvPr/>
        </p:nvSpPr>
        <p:spPr bwMode="auto">
          <a:xfrm>
            <a:off x="3132138" y="2080136"/>
            <a:ext cx="25193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solidFill>
                  <a:srgbClr val="FF0000"/>
                </a:solidFill>
              </a:rPr>
              <a:t>Policy Choices</a:t>
            </a:r>
          </a:p>
        </p:txBody>
      </p:sp>
      <p:pic>
        <p:nvPicPr>
          <p:cNvPr id="2" name="Picture 1"/>
          <p:cNvPicPr>
            <a:picLocks noChangeAspect="1"/>
          </p:cNvPicPr>
          <p:nvPr/>
        </p:nvPicPr>
        <p:blipFill>
          <a:blip r:embed="rId3"/>
          <a:stretch>
            <a:fillRect/>
          </a:stretch>
        </p:blipFill>
        <p:spPr>
          <a:xfrm>
            <a:off x="4222750" y="3598863"/>
            <a:ext cx="2857500" cy="1600200"/>
          </a:xfrm>
          <a:prstGeom prst="rect">
            <a:avLst/>
          </a:prstGeom>
        </p:spPr>
      </p:pic>
      <p:pic>
        <p:nvPicPr>
          <p:cNvPr id="3" name="Picture 2"/>
          <p:cNvPicPr>
            <a:picLocks noChangeAspect="1"/>
          </p:cNvPicPr>
          <p:nvPr/>
        </p:nvPicPr>
        <p:blipFill>
          <a:blip r:embed="rId4"/>
          <a:stretch>
            <a:fillRect/>
          </a:stretch>
        </p:blipFill>
        <p:spPr>
          <a:xfrm>
            <a:off x="1754188" y="3307784"/>
            <a:ext cx="2143125" cy="2143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8"/>
          <p:cNvSpPr txBox="1">
            <a:spLocks noChangeArrowheads="1"/>
          </p:cNvSpPr>
          <p:nvPr/>
        </p:nvSpPr>
        <p:spPr bwMode="auto">
          <a:xfrm>
            <a:off x="390525" y="617538"/>
            <a:ext cx="83899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Cost Leadership &amp; Competitive Advantage</a:t>
            </a:r>
          </a:p>
        </p:txBody>
      </p:sp>
      <p:sp>
        <p:nvSpPr>
          <p:cNvPr id="14339" name="Text Box 9"/>
          <p:cNvSpPr txBox="1">
            <a:spLocks noChangeArrowheads="1"/>
          </p:cNvSpPr>
          <p:nvPr/>
        </p:nvSpPr>
        <p:spPr bwMode="auto">
          <a:xfrm>
            <a:off x="809625" y="1481138"/>
            <a:ext cx="82613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A source of cost advantage will lead to sustainable </a:t>
            </a:r>
          </a:p>
          <a:p>
            <a:pPr eaLnBrk="1" hangingPunct="1">
              <a:spcBef>
                <a:spcPct val="0"/>
              </a:spcBef>
              <a:buFontTx/>
              <a:buNone/>
            </a:pPr>
            <a:r>
              <a:rPr lang="en-US" altLang="en-US" sz="2800"/>
              <a:t>competitive advantage if that source is:</a:t>
            </a:r>
          </a:p>
        </p:txBody>
      </p:sp>
      <p:sp>
        <p:nvSpPr>
          <p:cNvPr id="19466" name="Text Box 10"/>
          <p:cNvSpPr txBox="1">
            <a:spLocks noChangeArrowheads="1"/>
          </p:cNvSpPr>
          <p:nvPr/>
        </p:nvSpPr>
        <p:spPr bwMode="auto">
          <a:xfrm>
            <a:off x="1247775" y="2822575"/>
            <a:ext cx="1647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  Valuable</a:t>
            </a:r>
          </a:p>
        </p:txBody>
      </p:sp>
      <p:sp>
        <p:nvSpPr>
          <p:cNvPr id="19467" name="Text Box 11"/>
          <p:cNvSpPr txBox="1">
            <a:spLocks noChangeArrowheads="1"/>
          </p:cNvSpPr>
          <p:nvPr/>
        </p:nvSpPr>
        <p:spPr bwMode="auto">
          <a:xfrm>
            <a:off x="1247775" y="3529013"/>
            <a:ext cx="1120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  Rare</a:t>
            </a:r>
          </a:p>
        </p:txBody>
      </p:sp>
      <p:sp>
        <p:nvSpPr>
          <p:cNvPr id="19468" name="Text Box 12"/>
          <p:cNvSpPr txBox="1">
            <a:spLocks noChangeArrowheads="1"/>
          </p:cNvSpPr>
          <p:nvPr/>
        </p:nvSpPr>
        <p:spPr bwMode="auto">
          <a:xfrm>
            <a:off x="1247775" y="4235450"/>
            <a:ext cx="2643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  Costly to Imitate</a:t>
            </a:r>
          </a:p>
        </p:txBody>
      </p:sp>
      <p:sp>
        <p:nvSpPr>
          <p:cNvPr id="19469" name="Text Box 13"/>
          <p:cNvSpPr txBox="1">
            <a:spLocks noChangeArrowheads="1"/>
          </p:cNvSpPr>
          <p:nvPr/>
        </p:nvSpPr>
        <p:spPr bwMode="auto">
          <a:xfrm>
            <a:off x="1247775" y="4941888"/>
            <a:ext cx="5800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  Organized (Implemented Appropriately)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9466"/>
                                        </p:tgtEl>
                                        <p:attrNameLst>
                                          <p:attrName>style.visibility</p:attrName>
                                        </p:attrNameLst>
                                      </p:cBhvr>
                                      <p:to>
                                        <p:strVal val="visible"/>
                                      </p:to>
                                    </p:set>
                                    <p:animEffect transition="in" filter="diamond(in)">
                                      <p:cBhvr>
                                        <p:cTn id="7" dur="500"/>
                                        <p:tgtEl>
                                          <p:spTgt spid="194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9467"/>
                                        </p:tgtEl>
                                        <p:attrNameLst>
                                          <p:attrName>style.visibility</p:attrName>
                                        </p:attrNameLst>
                                      </p:cBhvr>
                                      <p:to>
                                        <p:strVal val="visible"/>
                                      </p:to>
                                    </p:set>
                                    <p:animEffect transition="in" filter="diamond(in)">
                                      <p:cBhvr>
                                        <p:cTn id="12" dur="500"/>
                                        <p:tgtEl>
                                          <p:spTgt spid="194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9468"/>
                                        </p:tgtEl>
                                        <p:attrNameLst>
                                          <p:attrName>style.visibility</p:attrName>
                                        </p:attrNameLst>
                                      </p:cBhvr>
                                      <p:to>
                                        <p:strVal val="visible"/>
                                      </p:to>
                                    </p:set>
                                    <p:animEffect transition="in" filter="diamond(in)">
                                      <p:cBhvr>
                                        <p:cTn id="17" dur="500"/>
                                        <p:tgtEl>
                                          <p:spTgt spid="1946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9469"/>
                                        </p:tgtEl>
                                        <p:attrNameLst>
                                          <p:attrName>style.visibility</p:attrName>
                                        </p:attrNameLst>
                                      </p:cBhvr>
                                      <p:to>
                                        <p:strVal val="visible"/>
                                      </p:to>
                                    </p:set>
                                    <p:animEffect transition="in" filter="diamond(in)">
                                      <p:cBhvr>
                                        <p:cTn id="22" dur="500"/>
                                        <p:tgtEl>
                                          <p:spTgt spid="19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6" grpId="0"/>
      <p:bldP spid="19467" grpId="0"/>
      <p:bldP spid="19468" grpId="0"/>
      <p:bldP spid="194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1"/>
          <p:cNvSpPr txBox="1">
            <a:spLocks noChangeArrowheads="1"/>
          </p:cNvSpPr>
          <p:nvPr/>
        </p:nvSpPr>
        <p:spPr bwMode="auto">
          <a:xfrm>
            <a:off x="458788" y="663575"/>
            <a:ext cx="79918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dirty="0">
                <a:solidFill>
                  <a:srgbClr val="0000FF"/>
                </a:solidFill>
              </a:rPr>
              <a:t>Value of a Cost Advantage</a:t>
            </a:r>
            <a:r>
              <a:rPr lang="en-US" altLang="en-US" b="1" dirty="0" smtClean="0">
                <a:solidFill>
                  <a:srgbClr val="0000FF"/>
                </a:solidFill>
              </a:rPr>
              <a:t>: </a:t>
            </a:r>
            <a:r>
              <a:rPr lang="en-US" altLang="en-US" b="1" dirty="0" err="1" smtClean="0">
                <a:solidFill>
                  <a:srgbClr val="0000FF"/>
                </a:solidFill>
              </a:rPr>
              <a:t>Env</a:t>
            </a:r>
            <a:r>
              <a:rPr lang="en-US" altLang="en-US" b="1" dirty="0" smtClean="0">
                <a:solidFill>
                  <a:srgbClr val="0000FF"/>
                </a:solidFill>
              </a:rPr>
              <a:t>. Threats</a:t>
            </a:r>
            <a:endParaRPr lang="en-US" altLang="en-US" b="1" dirty="0">
              <a:solidFill>
                <a:srgbClr val="0000FF"/>
              </a:solidFill>
            </a:endParaRPr>
          </a:p>
        </p:txBody>
      </p:sp>
      <p:sp>
        <p:nvSpPr>
          <p:cNvPr id="15363" name="Rectangle 13"/>
          <p:cNvSpPr>
            <a:spLocks noChangeArrowheads="1"/>
          </p:cNvSpPr>
          <p:nvPr/>
        </p:nvSpPr>
        <p:spPr bwMode="auto">
          <a:xfrm>
            <a:off x="958850" y="1609725"/>
            <a:ext cx="7402513" cy="4746625"/>
          </a:xfrm>
          <a:prstGeom prst="rect">
            <a:avLst/>
          </a:prstGeom>
          <a:solidFill>
            <a:srgbClr val="FFFF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a:p>
        </p:txBody>
      </p:sp>
      <p:sp>
        <p:nvSpPr>
          <p:cNvPr id="15364" name="Line 14"/>
          <p:cNvSpPr>
            <a:spLocks noChangeShapeType="1"/>
          </p:cNvSpPr>
          <p:nvPr/>
        </p:nvSpPr>
        <p:spPr bwMode="auto">
          <a:xfrm>
            <a:off x="4659313" y="1609725"/>
            <a:ext cx="0" cy="4746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5" name="Line 15"/>
          <p:cNvSpPr>
            <a:spLocks noChangeShapeType="1"/>
          </p:cNvSpPr>
          <p:nvPr/>
        </p:nvSpPr>
        <p:spPr bwMode="auto">
          <a:xfrm>
            <a:off x="958850" y="3976688"/>
            <a:ext cx="74025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66" name="Oval 16"/>
          <p:cNvSpPr>
            <a:spLocks noChangeArrowheads="1"/>
          </p:cNvSpPr>
          <p:nvPr/>
        </p:nvSpPr>
        <p:spPr bwMode="auto">
          <a:xfrm>
            <a:off x="2989263" y="2306638"/>
            <a:ext cx="3338512" cy="3338512"/>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15367" name="Text Box 18"/>
          <p:cNvSpPr txBox="1">
            <a:spLocks noChangeArrowheads="1"/>
          </p:cNvSpPr>
          <p:nvPr/>
        </p:nvSpPr>
        <p:spPr bwMode="auto">
          <a:xfrm>
            <a:off x="3551873" y="3352800"/>
            <a:ext cx="22557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smtClean="0">
                <a:solidFill>
                  <a:srgbClr val="FFFF00"/>
                </a:solidFill>
              </a:rPr>
              <a:t>Existing Comp.</a:t>
            </a:r>
            <a:endParaRPr lang="en-US" altLang="en-US" sz="2400" dirty="0">
              <a:solidFill>
                <a:srgbClr val="FFFF00"/>
              </a:solidFill>
            </a:endParaRPr>
          </a:p>
        </p:txBody>
      </p:sp>
      <p:sp>
        <p:nvSpPr>
          <p:cNvPr id="15368" name="Text Box 19"/>
          <p:cNvSpPr txBox="1">
            <a:spLocks noChangeArrowheads="1"/>
          </p:cNvSpPr>
          <p:nvPr/>
        </p:nvSpPr>
        <p:spPr bwMode="auto">
          <a:xfrm>
            <a:off x="1660525" y="2420938"/>
            <a:ext cx="1794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smtClean="0">
                <a:solidFill>
                  <a:srgbClr val="FF0000"/>
                </a:solidFill>
              </a:rPr>
              <a:t>New Comp.</a:t>
            </a:r>
            <a:endParaRPr lang="en-US" altLang="en-US" sz="2400" dirty="0">
              <a:solidFill>
                <a:srgbClr val="FF0000"/>
              </a:solidFill>
            </a:endParaRPr>
          </a:p>
        </p:txBody>
      </p:sp>
      <p:sp>
        <p:nvSpPr>
          <p:cNvPr id="15369" name="Text Box 20"/>
          <p:cNvSpPr txBox="1">
            <a:spLocks noChangeArrowheads="1"/>
          </p:cNvSpPr>
          <p:nvPr/>
        </p:nvSpPr>
        <p:spPr bwMode="auto">
          <a:xfrm>
            <a:off x="6634163" y="2392363"/>
            <a:ext cx="1133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Buyers</a:t>
            </a:r>
          </a:p>
        </p:txBody>
      </p:sp>
      <p:sp>
        <p:nvSpPr>
          <p:cNvPr id="15370" name="Text Box 21"/>
          <p:cNvSpPr txBox="1">
            <a:spLocks noChangeArrowheads="1"/>
          </p:cNvSpPr>
          <p:nvPr/>
        </p:nvSpPr>
        <p:spPr bwMode="auto">
          <a:xfrm>
            <a:off x="6418263" y="5033963"/>
            <a:ext cx="1457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Suppliers</a:t>
            </a:r>
          </a:p>
        </p:txBody>
      </p:sp>
      <p:sp>
        <p:nvSpPr>
          <p:cNvPr id="15371" name="Text Box 22"/>
          <p:cNvSpPr txBox="1">
            <a:spLocks noChangeArrowheads="1"/>
          </p:cNvSpPr>
          <p:nvPr/>
        </p:nvSpPr>
        <p:spPr bwMode="auto">
          <a:xfrm>
            <a:off x="1387475" y="5033963"/>
            <a:ext cx="169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Substitutes</a:t>
            </a:r>
          </a:p>
        </p:txBody>
      </p:sp>
      <p:sp>
        <p:nvSpPr>
          <p:cNvPr id="15372" name="Text Box 25"/>
          <p:cNvSpPr txBox="1">
            <a:spLocks noChangeArrowheads="1"/>
          </p:cNvSpPr>
          <p:nvPr/>
        </p:nvSpPr>
        <p:spPr bwMode="auto">
          <a:xfrm>
            <a:off x="3181350" y="3976688"/>
            <a:ext cx="30130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FFFF00"/>
                </a:solidFill>
              </a:rPr>
              <a:t>•  competitors rationally</a:t>
            </a:r>
          </a:p>
          <a:p>
            <a:pPr eaLnBrk="1" hangingPunct="1">
              <a:spcBef>
                <a:spcPct val="0"/>
              </a:spcBef>
              <a:buFontTx/>
              <a:buNone/>
            </a:pPr>
            <a:r>
              <a:rPr lang="en-US" altLang="en-US" sz="2000">
                <a:solidFill>
                  <a:srgbClr val="FFFF00"/>
                </a:solidFill>
              </a:rPr>
              <a:t>	avoid price competition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1"/>
          <p:cNvSpPr txBox="1">
            <a:spLocks noChangeArrowheads="1"/>
          </p:cNvSpPr>
          <p:nvPr/>
        </p:nvSpPr>
        <p:spPr bwMode="auto">
          <a:xfrm>
            <a:off x="293688" y="520700"/>
            <a:ext cx="8531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Value of a Cost Advantage: 6 Segs. of GEE </a:t>
            </a:r>
          </a:p>
        </p:txBody>
      </p:sp>
      <p:sp>
        <p:nvSpPr>
          <p:cNvPr id="16387" name="Rectangle 8"/>
          <p:cNvSpPr>
            <a:spLocks noChangeArrowheads="1"/>
          </p:cNvSpPr>
          <p:nvPr/>
        </p:nvSpPr>
        <p:spPr bwMode="auto">
          <a:xfrm>
            <a:off x="306388" y="1150938"/>
            <a:ext cx="8518525" cy="5380037"/>
          </a:xfrm>
          <a:prstGeom prst="rect">
            <a:avLst/>
          </a:prstGeom>
          <a:solidFill>
            <a:schemeClr val="accent1"/>
          </a:solidFill>
          <a:ln w="38100">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000"/>
          </a:p>
        </p:txBody>
      </p:sp>
      <p:sp>
        <p:nvSpPr>
          <p:cNvPr id="16388" name="Line 9"/>
          <p:cNvSpPr>
            <a:spLocks noChangeShapeType="1"/>
          </p:cNvSpPr>
          <p:nvPr/>
        </p:nvSpPr>
        <p:spPr bwMode="auto">
          <a:xfrm flipH="1">
            <a:off x="2695575" y="1146175"/>
            <a:ext cx="3698875" cy="538321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9" name="Line 10"/>
          <p:cNvSpPr>
            <a:spLocks noChangeShapeType="1"/>
          </p:cNvSpPr>
          <p:nvPr/>
        </p:nvSpPr>
        <p:spPr bwMode="auto">
          <a:xfrm rot="17576624" flipH="1">
            <a:off x="2743994" y="1188244"/>
            <a:ext cx="3581400" cy="53133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0" name="Line 11"/>
          <p:cNvSpPr>
            <a:spLocks noChangeShapeType="1"/>
          </p:cNvSpPr>
          <p:nvPr/>
        </p:nvSpPr>
        <p:spPr bwMode="auto">
          <a:xfrm>
            <a:off x="293688" y="3878263"/>
            <a:ext cx="851376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6391" name="Group 13"/>
          <p:cNvGrpSpPr>
            <a:grpSpLocks/>
          </p:cNvGrpSpPr>
          <p:nvPr/>
        </p:nvGrpSpPr>
        <p:grpSpPr bwMode="auto">
          <a:xfrm>
            <a:off x="4070350" y="3406775"/>
            <a:ext cx="960438" cy="944563"/>
            <a:chOff x="2582" y="2074"/>
            <a:chExt cx="605" cy="547"/>
          </a:xfrm>
        </p:grpSpPr>
        <p:sp>
          <p:nvSpPr>
            <p:cNvPr id="16404" name="Oval 14"/>
            <p:cNvSpPr>
              <a:spLocks noChangeArrowheads="1"/>
            </p:cNvSpPr>
            <p:nvPr/>
          </p:nvSpPr>
          <p:spPr bwMode="auto">
            <a:xfrm>
              <a:off x="2582" y="2074"/>
              <a:ext cx="605" cy="547"/>
            </a:xfrm>
            <a:prstGeom prst="ellipse">
              <a:avLst/>
            </a:prstGeom>
            <a:solidFill>
              <a:srgbClr val="0000FF"/>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16405" name="Text Box 15"/>
            <p:cNvSpPr txBox="1">
              <a:spLocks noChangeArrowheads="1"/>
            </p:cNvSpPr>
            <p:nvPr/>
          </p:nvSpPr>
          <p:spPr bwMode="auto">
            <a:xfrm>
              <a:off x="2631" y="2138"/>
              <a:ext cx="50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rgbClr val="FFFF00"/>
                  </a:solidFill>
                </a:rPr>
                <a:t>Focal</a:t>
              </a:r>
            </a:p>
            <a:p>
              <a:pPr algn="ctr" eaLnBrk="1" hangingPunct="1">
                <a:spcBef>
                  <a:spcPct val="0"/>
                </a:spcBef>
                <a:buFontTx/>
                <a:buNone/>
              </a:pPr>
              <a:r>
                <a:rPr lang="en-US" altLang="en-US" sz="2000">
                  <a:solidFill>
                    <a:srgbClr val="FFFF00"/>
                  </a:solidFill>
                </a:rPr>
                <a:t>Firm</a:t>
              </a:r>
            </a:p>
          </p:txBody>
        </p:sp>
      </p:grpSp>
      <p:sp>
        <p:nvSpPr>
          <p:cNvPr id="25" name="Text Box 28"/>
          <p:cNvSpPr txBox="1">
            <a:spLocks noChangeArrowheads="1"/>
          </p:cNvSpPr>
          <p:nvPr/>
        </p:nvSpPr>
        <p:spPr bwMode="auto">
          <a:xfrm>
            <a:off x="6829425" y="1830388"/>
            <a:ext cx="16954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Demographic</a:t>
            </a:r>
          </a:p>
          <a:p>
            <a:pPr algn="ctr" eaLnBrk="1" hangingPunct="1">
              <a:spcBef>
                <a:spcPct val="0"/>
              </a:spcBef>
              <a:buFontTx/>
              <a:buNone/>
            </a:pPr>
            <a:r>
              <a:rPr lang="en-US" altLang="en-US" sz="2000"/>
              <a:t>Trends</a:t>
            </a:r>
          </a:p>
        </p:txBody>
      </p:sp>
      <p:sp>
        <p:nvSpPr>
          <p:cNvPr id="26" name="Text Box 29"/>
          <p:cNvSpPr txBox="1">
            <a:spLocks noChangeArrowheads="1"/>
          </p:cNvSpPr>
          <p:nvPr/>
        </p:nvSpPr>
        <p:spPr bwMode="auto">
          <a:xfrm>
            <a:off x="3603625" y="1227138"/>
            <a:ext cx="17541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Technological</a:t>
            </a:r>
          </a:p>
          <a:p>
            <a:pPr algn="ctr" eaLnBrk="1" hangingPunct="1">
              <a:spcBef>
                <a:spcPct val="0"/>
              </a:spcBef>
              <a:buFontTx/>
              <a:buNone/>
            </a:pPr>
            <a:r>
              <a:rPr lang="en-US" altLang="en-US" sz="2000"/>
              <a:t>Change</a:t>
            </a:r>
          </a:p>
        </p:txBody>
      </p:sp>
      <p:sp>
        <p:nvSpPr>
          <p:cNvPr id="27" name="Text Box 30"/>
          <p:cNvSpPr txBox="1">
            <a:spLocks noChangeArrowheads="1"/>
          </p:cNvSpPr>
          <p:nvPr/>
        </p:nvSpPr>
        <p:spPr bwMode="auto">
          <a:xfrm>
            <a:off x="7031038" y="5137150"/>
            <a:ext cx="10604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Cultural</a:t>
            </a:r>
          </a:p>
          <a:p>
            <a:pPr algn="ctr" eaLnBrk="1" hangingPunct="1">
              <a:spcBef>
                <a:spcPct val="0"/>
              </a:spcBef>
              <a:buFontTx/>
              <a:buNone/>
            </a:pPr>
            <a:r>
              <a:rPr lang="en-US" altLang="en-US" sz="2000"/>
              <a:t>Trends</a:t>
            </a:r>
          </a:p>
        </p:txBody>
      </p:sp>
      <p:sp>
        <p:nvSpPr>
          <p:cNvPr id="28" name="Text Box 31"/>
          <p:cNvSpPr txBox="1">
            <a:spLocks noChangeArrowheads="1"/>
          </p:cNvSpPr>
          <p:nvPr/>
        </p:nvSpPr>
        <p:spPr bwMode="auto">
          <a:xfrm>
            <a:off x="3886200" y="5746750"/>
            <a:ext cx="13001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Economic</a:t>
            </a:r>
          </a:p>
          <a:p>
            <a:pPr algn="ctr" eaLnBrk="1" hangingPunct="1">
              <a:spcBef>
                <a:spcPct val="0"/>
              </a:spcBef>
              <a:buFontTx/>
              <a:buNone/>
            </a:pPr>
            <a:r>
              <a:rPr lang="en-US" altLang="en-US" sz="2000"/>
              <a:t>Climate</a:t>
            </a:r>
          </a:p>
        </p:txBody>
      </p:sp>
      <p:sp>
        <p:nvSpPr>
          <p:cNvPr id="29" name="Text Box 32"/>
          <p:cNvSpPr txBox="1">
            <a:spLocks noChangeArrowheads="1"/>
          </p:cNvSpPr>
          <p:nvPr/>
        </p:nvSpPr>
        <p:spPr bwMode="auto">
          <a:xfrm>
            <a:off x="698500" y="5126038"/>
            <a:ext cx="17541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Legal/Political</a:t>
            </a:r>
          </a:p>
          <a:p>
            <a:pPr algn="ctr" eaLnBrk="1" hangingPunct="1">
              <a:spcBef>
                <a:spcPct val="0"/>
              </a:spcBef>
              <a:buFontTx/>
              <a:buNone/>
            </a:pPr>
            <a:r>
              <a:rPr lang="en-US" altLang="en-US" sz="2000"/>
              <a:t>Conditions</a:t>
            </a:r>
          </a:p>
        </p:txBody>
      </p:sp>
      <p:sp>
        <p:nvSpPr>
          <p:cNvPr id="30" name="Text Box 33"/>
          <p:cNvSpPr txBox="1">
            <a:spLocks noChangeArrowheads="1"/>
          </p:cNvSpPr>
          <p:nvPr/>
        </p:nvSpPr>
        <p:spPr bwMode="auto">
          <a:xfrm>
            <a:off x="687388" y="1779588"/>
            <a:ext cx="1581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Specific</a:t>
            </a:r>
          </a:p>
          <a:p>
            <a:pPr algn="ctr" eaLnBrk="1" hangingPunct="1">
              <a:spcBef>
                <a:spcPct val="0"/>
              </a:spcBef>
              <a:buFontTx/>
              <a:buNone/>
            </a:pPr>
            <a:r>
              <a:rPr lang="en-US" altLang="en-US" sz="2000"/>
              <a:t>International</a:t>
            </a:r>
          </a:p>
          <a:p>
            <a:pPr algn="ctr" eaLnBrk="1" hangingPunct="1">
              <a:spcBef>
                <a:spcPct val="0"/>
              </a:spcBef>
              <a:buFontTx/>
              <a:buNone/>
            </a:pPr>
            <a:r>
              <a:rPr lang="en-US" altLang="en-US" sz="2000"/>
              <a:t>Events</a:t>
            </a:r>
          </a:p>
        </p:txBody>
      </p:sp>
      <p:sp>
        <p:nvSpPr>
          <p:cNvPr id="31" name="Text Box 37"/>
          <p:cNvSpPr txBox="1">
            <a:spLocks noChangeArrowheads="1"/>
          </p:cNvSpPr>
          <p:nvPr/>
        </p:nvSpPr>
        <p:spPr bwMode="auto">
          <a:xfrm>
            <a:off x="3603625" y="1858963"/>
            <a:ext cx="19399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chemeClr val="accent2"/>
                </a:solidFill>
              </a:rPr>
              <a:t>Technology Diffusion to Emerging Markets</a:t>
            </a:r>
          </a:p>
        </p:txBody>
      </p:sp>
      <p:sp>
        <p:nvSpPr>
          <p:cNvPr id="32" name="Text Box 38"/>
          <p:cNvSpPr txBox="1">
            <a:spLocks noChangeArrowheads="1"/>
          </p:cNvSpPr>
          <p:nvPr/>
        </p:nvSpPr>
        <p:spPr bwMode="auto">
          <a:xfrm>
            <a:off x="5246688" y="2970213"/>
            <a:ext cx="3578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chemeClr val="accent2"/>
                </a:solidFill>
              </a:rPr>
              <a:t>Suburbanization of population</a:t>
            </a:r>
          </a:p>
        </p:txBody>
      </p:sp>
      <p:sp>
        <p:nvSpPr>
          <p:cNvPr id="33" name="Text Box 39"/>
          <p:cNvSpPr txBox="1">
            <a:spLocks noChangeArrowheads="1"/>
          </p:cNvSpPr>
          <p:nvPr/>
        </p:nvSpPr>
        <p:spPr bwMode="auto">
          <a:xfrm>
            <a:off x="5449888" y="4306888"/>
            <a:ext cx="3348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chemeClr val="accent2"/>
                </a:solidFill>
              </a:rPr>
              <a:t>Poor Image of Big Business</a:t>
            </a:r>
          </a:p>
        </p:txBody>
      </p:sp>
      <p:sp>
        <p:nvSpPr>
          <p:cNvPr id="34" name="Text Box 40"/>
          <p:cNvSpPr txBox="1">
            <a:spLocks noChangeArrowheads="1"/>
          </p:cNvSpPr>
          <p:nvPr/>
        </p:nvSpPr>
        <p:spPr bwMode="auto">
          <a:xfrm>
            <a:off x="3890963" y="4597400"/>
            <a:ext cx="1254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chemeClr val="accent2"/>
                </a:solidFill>
              </a:rPr>
              <a:t>‘Crappy’</a:t>
            </a:r>
          </a:p>
          <a:p>
            <a:pPr algn="ctr" eaLnBrk="1" hangingPunct="1">
              <a:spcBef>
                <a:spcPct val="0"/>
              </a:spcBef>
              <a:buFontTx/>
              <a:buNone/>
            </a:pPr>
            <a:r>
              <a:rPr lang="en-US" altLang="en-US" sz="2000">
                <a:solidFill>
                  <a:schemeClr val="accent2"/>
                </a:solidFill>
              </a:rPr>
              <a:t>Economy</a:t>
            </a:r>
          </a:p>
        </p:txBody>
      </p:sp>
      <p:sp>
        <p:nvSpPr>
          <p:cNvPr id="35" name="Text Box 41"/>
          <p:cNvSpPr txBox="1">
            <a:spLocks noChangeArrowheads="1"/>
          </p:cNvSpPr>
          <p:nvPr/>
        </p:nvSpPr>
        <p:spPr bwMode="auto">
          <a:xfrm>
            <a:off x="419100" y="4103688"/>
            <a:ext cx="33337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chemeClr val="accent2"/>
                </a:solidFill>
              </a:rPr>
              <a:t>Changing Policy toward Oil</a:t>
            </a:r>
          </a:p>
          <a:p>
            <a:pPr algn="ctr" eaLnBrk="1" hangingPunct="1">
              <a:spcBef>
                <a:spcPct val="0"/>
              </a:spcBef>
              <a:buFontTx/>
              <a:buNone/>
            </a:pPr>
            <a:r>
              <a:rPr lang="en-US" altLang="en-US" sz="2000">
                <a:solidFill>
                  <a:schemeClr val="accent2"/>
                </a:solidFill>
              </a:rPr>
              <a:t>Exploration on Public Lands</a:t>
            </a:r>
          </a:p>
        </p:txBody>
      </p:sp>
      <p:sp>
        <p:nvSpPr>
          <p:cNvPr id="36" name="Text Box 42"/>
          <p:cNvSpPr txBox="1">
            <a:spLocks noChangeArrowheads="1"/>
          </p:cNvSpPr>
          <p:nvPr/>
        </p:nvSpPr>
        <p:spPr bwMode="auto">
          <a:xfrm>
            <a:off x="369888" y="2855913"/>
            <a:ext cx="33432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solidFill>
                  <a:schemeClr val="accent2"/>
                </a:solidFill>
              </a:rPr>
              <a:t>European Union Ban on</a:t>
            </a:r>
          </a:p>
          <a:p>
            <a:pPr algn="ctr" eaLnBrk="1" hangingPunct="1">
              <a:spcBef>
                <a:spcPct val="0"/>
              </a:spcBef>
              <a:buFontTx/>
              <a:buNone/>
            </a:pPr>
            <a:r>
              <a:rPr lang="en-US" altLang="en-US" sz="2000">
                <a:solidFill>
                  <a:schemeClr val="accent2"/>
                </a:solidFill>
              </a:rPr>
              <a:t>Hormone-Treated U.S. Beef</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8"/>
          <p:cNvSpPr txBox="1">
            <a:spLocks noChangeArrowheads="1"/>
          </p:cNvSpPr>
          <p:nvPr/>
        </p:nvSpPr>
        <p:spPr bwMode="auto">
          <a:xfrm>
            <a:off x="460375" y="693738"/>
            <a:ext cx="60452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Rareness of a Cost Advantage</a:t>
            </a:r>
          </a:p>
        </p:txBody>
      </p:sp>
      <p:sp>
        <p:nvSpPr>
          <p:cNvPr id="17411" name="Text Box 9"/>
          <p:cNvSpPr txBox="1">
            <a:spLocks noChangeArrowheads="1"/>
          </p:cNvSpPr>
          <p:nvPr/>
        </p:nvSpPr>
        <p:spPr bwMode="auto">
          <a:xfrm>
            <a:off x="793750" y="1273175"/>
            <a:ext cx="7054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The rareness of a source of cost advantage</a:t>
            </a:r>
          </a:p>
          <a:p>
            <a:pPr eaLnBrk="1" hangingPunct="1">
              <a:spcBef>
                <a:spcPct val="0"/>
              </a:spcBef>
              <a:buFontTx/>
              <a:buNone/>
            </a:pPr>
            <a:r>
              <a:rPr lang="en-US" altLang="en-US" sz="2800"/>
              <a:t>depends heavily on the industry life cycle:</a:t>
            </a:r>
          </a:p>
        </p:txBody>
      </p:sp>
      <p:sp>
        <p:nvSpPr>
          <p:cNvPr id="20495" name="Text Box 15"/>
          <p:cNvSpPr txBox="1">
            <a:spLocks noChangeArrowheads="1"/>
          </p:cNvSpPr>
          <p:nvPr/>
        </p:nvSpPr>
        <p:spPr bwMode="auto">
          <a:xfrm>
            <a:off x="258763" y="3035300"/>
            <a:ext cx="2879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Economies of Scale</a:t>
            </a:r>
          </a:p>
        </p:txBody>
      </p:sp>
      <p:sp>
        <p:nvSpPr>
          <p:cNvPr id="20496" name="Text Box 16"/>
          <p:cNvSpPr txBox="1">
            <a:spLocks noChangeArrowheads="1"/>
          </p:cNvSpPr>
          <p:nvPr/>
        </p:nvSpPr>
        <p:spPr bwMode="auto">
          <a:xfrm>
            <a:off x="258763" y="3638550"/>
            <a:ext cx="32877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Diseconomies of Scale</a:t>
            </a:r>
          </a:p>
        </p:txBody>
      </p:sp>
      <p:sp>
        <p:nvSpPr>
          <p:cNvPr id="20497" name="Text Box 17"/>
          <p:cNvSpPr txBox="1">
            <a:spLocks noChangeArrowheads="1"/>
          </p:cNvSpPr>
          <p:nvPr/>
        </p:nvSpPr>
        <p:spPr bwMode="auto">
          <a:xfrm>
            <a:off x="258763" y="4241800"/>
            <a:ext cx="3865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Learning Curve Economies</a:t>
            </a:r>
          </a:p>
        </p:txBody>
      </p:sp>
      <p:sp>
        <p:nvSpPr>
          <p:cNvPr id="20498" name="Text Box 18"/>
          <p:cNvSpPr txBox="1">
            <a:spLocks noChangeArrowheads="1"/>
          </p:cNvSpPr>
          <p:nvPr/>
        </p:nvSpPr>
        <p:spPr bwMode="auto">
          <a:xfrm>
            <a:off x="258763" y="5449888"/>
            <a:ext cx="1762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Technology</a:t>
            </a:r>
          </a:p>
        </p:txBody>
      </p:sp>
      <p:sp>
        <p:nvSpPr>
          <p:cNvPr id="20499" name="Text Box 19"/>
          <p:cNvSpPr txBox="1">
            <a:spLocks noChangeArrowheads="1"/>
          </p:cNvSpPr>
          <p:nvPr/>
        </p:nvSpPr>
        <p:spPr bwMode="auto">
          <a:xfrm>
            <a:off x="258763" y="6054725"/>
            <a:ext cx="21859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Policy Choices</a:t>
            </a:r>
          </a:p>
        </p:txBody>
      </p:sp>
      <p:sp>
        <p:nvSpPr>
          <p:cNvPr id="20500" name="Text Box 20"/>
          <p:cNvSpPr txBox="1">
            <a:spLocks noChangeArrowheads="1"/>
          </p:cNvSpPr>
          <p:nvPr/>
        </p:nvSpPr>
        <p:spPr bwMode="auto">
          <a:xfrm>
            <a:off x="258763" y="4846638"/>
            <a:ext cx="3471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Differential Input Access</a:t>
            </a:r>
          </a:p>
        </p:txBody>
      </p:sp>
      <p:sp>
        <p:nvSpPr>
          <p:cNvPr id="20501" name="Text Box 21"/>
          <p:cNvSpPr txBox="1">
            <a:spLocks noChangeArrowheads="1"/>
          </p:cNvSpPr>
          <p:nvPr/>
        </p:nvSpPr>
        <p:spPr bwMode="auto">
          <a:xfrm>
            <a:off x="4462463" y="3036888"/>
            <a:ext cx="1404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Not Rare</a:t>
            </a:r>
          </a:p>
        </p:txBody>
      </p:sp>
      <p:sp>
        <p:nvSpPr>
          <p:cNvPr id="20502" name="Line 22"/>
          <p:cNvSpPr>
            <a:spLocks noChangeShapeType="1"/>
          </p:cNvSpPr>
          <p:nvPr/>
        </p:nvSpPr>
        <p:spPr bwMode="auto">
          <a:xfrm>
            <a:off x="6153150" y="3265488"/>
            <a:ext cx="1174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03" name="Text Box 23"/>
          <p:cNvSpPr txBox="1">
            <a:spLocks noChangeArrowheads="1"/>
          </p:cNvSpPr>
          <p:nvPr/>
        </p:nvSpPr>
        <p:spPr bwMode="auto">
          <a:xfrm>
            <a:off x="7769225" y="3036888"/>
            <a:ext cx="84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04" name="Text Box 24"/>
          <p:cNvSpPr txBox="1">
            <a:spLocks noChangeArrowheads="1"/>
          </p:cNvSpPr>
          <p:nvPr/>
        </p:nvSpPr>
        <p:spPr bwMode="auto">
          <a:xfrm>
            <a:off x="4432300" y="2501900"/>
            <a:ext cx="1490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u="sng"/>
              <a:t>Emerging</a:t>
            </a:r>
          </a:p>
        </p:txBody>
      </p:sp>
      <p:sp>
        <p:nvSpPr>
          <p:cNvPr id="20505" name="Text Box 25"/>
          <p:cNvSpPr txBox="1">
            <a:spLocks noChangeArrowheads="1"/>
          </p:cNvSpPr>
          <p:nvPr/>
        </p:nvSpPr>
        <p:spPr bwMode="auto">
          <a:xfrm>
            <a:off x="7635875" y="2503488"/>
            <a:ext cx="1133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u="sng"/>
              <a:t>Mature</a:t>
            </a:r>
          </a:p>
        </p:txBody>
      </p:sp>
      <p:sp>
        <p:nvSpPr>
          <p:cNvPr id="20506" name="Text Box 26"/>
          <p:cNvSpPr txBox="1">
            <a:spLocks noChangeArrowheads="1"/>
          </p:cNvSpPr>
          <p:nvPr/>
        </p:nvSpPr>
        <p:spPr bwMode="auto">
          <a:xfrm>
            <a:off x="4724400" y="3621088"/>
            <a:ext cx="84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07" name="Line 27"/>
          <p:cNvSpPr>
            <a:spLocks noChangeShapeType="1"/>
          </p:cNvSpPr>
          <p:nvPr/>
        </p:nvSpPr>
        <p:spPr bwMode="auto">
          <a:xfrm>
            <a:off x="6153150" y="3849688"/>
            <a:ext cx="1174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08" name="Text Box 28"/>
          <p:cNvSpPr txBox="1">
            <a:spLocks noChangeArrowheads="1"/>
          </p:cNvSpPr>
          <p:nvPr/>
        </p:nvSpPr>
        <p:spPr bwMode="auto">
          <a:xfrm>
            <a:off x="7778750" y="3621088"/>
            <a:ext cx="84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09" name="Line 29"/>
          <p:cNvSpPr>
            <a:spLocks noChangeShapeType="1"/>
          </p:cNvSpPr>
          <p:nvPr/>
        </p:nvSpPr>
        <p:spPr bwMode="auto">
          <a:xfrm>
            <a:off x="6153150" y="4416425"/>
            <a:ext cx="1174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10" name="Text Box 30"/>
          <p:cNvSpPr txBox="1">
            <a:spLocks noChangeArrowheads="1"/>
          </p:cNvSpPr>
          <p:nvPr/>
        </p:nvSpPr>
        <p:spPr bwMode="auto">
          <a:xfrm>
            <a:off x="7516813" y="4159250"/>
            <a:ext cx="1404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Not Rare</a:t>
            </a:r>
          </a:p>
        </p:txBody>
      </p:sp>
      <p:sp>
        <p:nvSpPr>
          <p:cNvPr id="20511" name="Text Box 31"/>
          <p:cNvSpPr txBox="1">
            <a:spLocks noChangeArrowheads="1"/>
          </p:cNvSpPr>
          <p:nvPr/>
        </p:nvSpPr>
        <p:spPr bwMode="auto">
          <a:xfrm>
            <a:off x="4719638" y="4202113"/>
            <a:ext cx="846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12" name="Text Box 32"/>
          <p:cNvSpPr txBox="1">
            <a:spLocks noChangeArrowheads="1"/>
          </p:cNvSpPr>
          <p:nvPr/>
        </p:nvSpPr>
        <p:spPr bwMode="auto">
          <a:xfrm>
            <a:off x="4733925" y="4859338"/>
            <a:ext cx="84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13" name="Line 33"/>
          <p:cNvSpPr>
            <a:spLocks noChangeShapeType="1"/>
          </p:cNvSpPr>
          <p:nvPr/>
        </p:nvSpPr>
        <p:spPr bwMode="auto">
          <a:xfrm>
            <a:off x="6153150" y="5087938"/>
            <a:ext cx="1174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14" name="Text Box 34"/>
          <p:cNvSpPr txBox="1">
            <a:spLocks noChangeArrowheads="1"/>
          </p:cNvSpPr>
          <p:nvPr/>
        </p:nvSpPr>
        <p:spPr bwMode="auto">
          <a:xfrm>
            <a:off x="7788275" y="4859338"/>
            <a:ext cx="84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15" name="Line 35"/>
          <p:cNvSpPr>
            <a:spLocks noChangeShapeType="1"/>
          </p:cNvSpPr>
          <p:nvPr/>
        </p:nvSpPr>
        <p:spPr bwMode="auto">
          <a:xfrm>
            <a:off x="6153150" y="5711825"/>
            <a:ext cx="1174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16" name="Text Box 36"/>
          <p:cNvSpPr txBox="1">
            <a:spLocks noChangeArrowheads="1"/>
          </p:cNvSpPr>
          <p:nvPr/>
        </p:nvSpPr>
        <p:spPr bwMode="auto">
          <a:xfrm>
            <a:off x="7554913" y="5454650"/>
            <a:ext cx="1404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Not Rare</a:t>
            </a:r>
          </a:p>
        </p:txBody>
      </p:sp>
      <p:sp>
        <p:nvSpPr>
          <p:cNvPr id="20517" name="Text Box 37"/>
          <p:cNvSpPr txBox="1">
            <a:spLocks noChangeArrowheads="1"/>
          </p:cNvSpPr>
          <p:nvPr/>
        </p:nvSpPr>
        <p:spPr bwMode="auto">
          <a:xfrm>
            <a:off x="4757738" y="5497513"/>
            <a:ext cx="846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18" name="Text Box 38"/>
          <p:cNvSpPr txBox="1">
            <a:spLocks noChangeArrowheads="1"/>
          </p:cNvSpPr>
          <p:nvPr/>
        </p:nvSpPr>
        <p:spPr bwMode="auto">
          <a:xfrm>
            <a:off x="4757738" y="6040438"/>
            <a:ext cx="846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19" name="Line 39"/>
          <p:cNvSpPr>
            <a:spLocks noChangeShapeType="1"/>
          </p:cNvSpPr>
          <p:nvPr/>
        </p:nvSpPr>
        <p:spPr bwMode="auto">
          <a:xfrm>
            <a:off x="6153150" y="6269038"/>
            <a:ext cx="1174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520" name="Text Box 40"/>
          <p:cNvSpPr txBox="1">
            <a:spLocks noChangeArrowheads="1"/>
          </p:cNvSpPr>
          <p:nvPr/>
        </p:nvSpPr>
        <p:spPr bwMode="auto">
          <a:xfrm>
            <a:off x="7812088" y="6040438"/>
            <a:ext cx="846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Rare</a:t>
            </a:r>
          </a:p>
        </p:txBody>
      </p:sp>
      <p:sp>
        <p:nvSpPr>
          <p:cNvPr id="20521" name="Text Box 41"/>
          <p:cNvSpPr txBox="1">
            <a:spLocks noChangeArrowheads="1"/>
          </p:cNvSpPr>
          <p:nvPr/>
        </p:nvSpPr>
        <p:spPr bwMode="auto">
          <a:xfrm>
            <a:off x="254000" y="2254250"/>
            <a:ext cx="20653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Generally…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521"/>
                                        </p:tgtEl>
                                        <p:attrNameLst>
                                          <p:attrName>style.visibility</p:attrName>
                                        </p:attrNameLst>
                                      </p:cBhvr>
                                      <p:to>
                                        <p:strVal val="visible"/>
                                      </p:to>
                                    </p:set>
                                    <p:animEffect transition="in" filter="wipe(down)">
                                      <p:cBhvr>
                                        <p:cTn id="7" dur="500"/>
                                        <p:tgtEl>
                                          <p:spTgt spid="2052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504"/>
                                        </p:tgtEl>
                                        <p:attrNameLst>
                                          <p:attrName>style.visibility</p:attrName>
                                        </p:attrNameLst>
                                      </p:cBhvr>
                                      <p:to>
                                        <p:strVal val="visible"/>
                                      </p:to>
                                    </p:set>
                                    <p:animEffect transition="in" filter="wipe(down)">
                                      <p:cBhvr>
                                        <p:cTn id="10" dur="500"/>
                                        <p:tgtEl>
                                          <p:spTgt spid="2050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0505"/>
                                        </p:tgtEl>
                                        <p:attrNameLst>
                                          <p:attrName>style.visibility</p:attrName>
                                        </p:attrNameLst>
                                      </p:cBhvr>
                                      <p:to>
                                        <p:strVal val="visible"/>
                                      </p:to>
                                    </p:set>
                                    <p:animEffect transition="in" filter="wipe(down)">
                                      <p:cBhvr>
                                        <p:cTn id="13" dur="500"/>
                                        <p:tgtEl>
                                          <p:spTgt spid="2050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0495"/>
                                        </p:tgtEl>
                                        <p:attrNameLst>
                                          <p:attrName>style.visibility</p:attrName>
                                        </p:attrNameLst>
                                      </p:cBhvr>
                                      <p:to>
                                        <p:strVal val="visible"/>
                                      </p:to>
                                    </p:set>
                                    <p:animEffect transition="in" filter="wipe(down)">
                                      <p:cBhvr>
                                        <p:cTn id="16" dur="500"/>
                                        <p:tgtEl>
                                          <p:spTgt spid="2049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0501"/>
                                        </p:tgtEl>
                                        <p:attrNameLst>
                                          <p:attrName>style.visibility</p:attrName>
                                        </p:attrNameLst>
                                      </p:cBhvr>
                                      <p:to>
                                        <p:strVal val="visible"/>
                                      </p:to>
                                    </p:set>
                                    <p:animEffect transition="in" filter="wipe(down)">
                                      <p:cBhvr>
                                        <p:cTn id="19" dur="500"/>
                                        <p:tgtEl>
                                          <p:spTgt spid="2050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0502"/>
                                        </p:tgtEl>
                                        <p:attrNameLst>
                                          <p:attrName>style.visibility</p:attrName>
                                        </p:attrNameLst>
                                      </p:cBhvr>
                                      <p:to>
                                        <p:strVal val="visible"/>
                                      </p:to>
                                    </p:set>
                                    <p:animEffect transition="in" filter="wipe(down)">
                                      <p:cBhvr>
                                        <p:cTn id="22" dur="500"/>
                                        <p:tgtEl>
                                          <p:spTgt spid="2050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0503"/>
                                        </p:tgtEl>
                                        <p:attrNameLst>
                                          <p:attrName>style.visibility</p:attrName>
                                        </p:attrNameLst>
                                      </p:cBhvr>
                                      <p:to>
                                        <p:strVal val="visible"/>
                                      </p:to>
                                    </p:set>
                                    <p:animEffect transition="in" filter="wipe(down)">
                                      <p:cBhvr>
                                        <p:cTn id="25" dur="500"/>
                                        <p:tgtEl>
                                          <p:spTgt spid="2050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496"/>
                                        </p:tgtEl>
                                        <p:attrNameLst>
                                          <p:attrName>style.visibility</p:attrName>
                                        </p:attrNameLst>
                                      </p:cBhvr>
                                      <p:to>
                                        <p:strVal val="visible"/>
                                      </p:to>
                                    </p:set>
                                    <p:animEffect transition="in" filter="wipe(down)">
                                      <p:cBhvr>
                                        <p:cTn id="28" dur="500"/>
                                        <p:tgtEl>
                                          <p:spTgt spid="2049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0506"/>
                                        </p:tgtEl>
                                        <p:attrNameLst>
                                          <p:attrName>style.visibility</p:attrName>
                                        </p:attrNameLst>
                                      </p:cBhvr>
                                      <p:to>
                                        <p:strVal val="visible"/>
                                      </p:to>
                                    </p:set>
                                    <p:animEffect transition="in" filter="wipe(down)">
                                      <p:cBhvr>
                                        <p:cTn id="31" dur="500"/>
                                        <p:tgtEl>
                                          <p:spTgt spid="2050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0507"/>
                                        </p:tgtEl>
                                        <p:attrNameLst>
                                          <p:attrName>style.visibility</p:attrName>
                                        </p:attrNameLst>
                                      </p:cBhvr>
                                      <p:to>
                                        <p:strVal val="visible"/>
                                      </p:to>
                                    </p:set>
                                    <p:animEffect transition="in" filter="wipe(down)">
                                      <p:cBhvr>
                                        <p:cTn id="34" dur="500"/>
                                        <p:tgtEl>
                                          <p:spTgt spid="2050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0508"/>
                                        </p:tgtEl>
                                        <p:attrNameLst>
                                          <p:attrName>style.visibility</p:attrName>
                                        </p:attrNameLst>
                                      </p:cBhvr>
                                      <p:to>
                                        <p:strVal val="visible"/>
                                      </p:to>
                                    </p:set>
                                    <p:animEffect transition="in" filter="wipe(down)">
                                      <p:cBhvr>
                                        <p:cTn id="37" dur="500"/>
                                        <p:tgtEl>
                                          <p:spTgt spid="2050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0497"/>
                                        </p:tgtEl>
                                        <p:attrNameLst>
                                          <p:attrName>style.visibility</p:attrName>
                                        </p:attrNameLst>
                                      </p:cBhvr>
                                      <p:to>
                                        <p:strVal val="visible"/>
                                      </p:to>
                                    </p:set>
                                    <p:animEffect transition="in" filter="wipe(down)">
                                      <p:cBhvr>
                                        <p:cTn id="40" dur="500"/>
                                        <p:tgtEl>
                                          <p:spTgt spid="20497"/>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0511"/>
                                        </p:tgtEl>
                                        <p:attrNameLst>
                                          <p:attrName>style.visibility</p:attrName>
                                        </p:attrNameLst>
                                      </p:cBhvr>
                                      <p:to>
                                        <p:strVal val="visible"/>
                                      </p:to>
                                    </p:set>
                                    <p:animEffect transition="in" filter="wipe(down)">
                                      <p:cBhvr>
                                        <p:cTn id="43" dur="500"/>
                                        <p:tgtEl>
                                          <p:spTgt spid="2051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0509"/>
                                        </p:tgtEl>
                                        <p:attrNameLst>
                                          <p:attrName>style.visibility</p:attrName>
                                        </p:attrNameLst>
                                      </p:cBhvr>
                                      <p:to>
                                        <p:strVal val="visible"/>
                                      </p:to>
                                    </p:set>
                                    <p:animEffect transition="in" filter="wipe(down)">
                                      <p:cBhvr>
                                        <p:cTn id="46" dur="500"/>
                                        <p:tgtEl>
                                          <p:spTgt spid="2050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0510"/>
                                        </p:tgtEl>
                                        <p:attrNameLst>
                                          <p:attrName>style.visibility</p:attrName>
                                        </p:attrNameLst>
                                      </p:cBhvr>
                                      <p:to>
                                        <p:strVal val="visible"/>
                                      </p:to>
                                    </p:set>
                                    <p:animEffect transition="in" filter="wipe(down)">
                                      <p:cBhvr>
                                        <p:cTn id="49" dur="500"/>
                                        <p:tgtEl>
                                          <p:spTgt spid="20510"/>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0500"/>
                                        </p:tgtEl>
                                        <p:attrNameLst>
                                          <p:attrName>style.visibility</p:attrName>
                                        </p:attrNameLst>
                                      </p:cBhvr>
                                      <p:to>
                                        <p:strVal val="visible"/>
                                      </p:to>
                                    </p:set>
                                    <p:animEffect transition="in" filter="wipe(down)">
                                      <p:cBhvr>
                                        <p:cTn id="52" dur="500"/>
                                        <p:tgtEl>
                                          <p:spTgt spid="20500"/>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0512"/>
                                        </p:tgtEl>
                                        <p:attrNameLst>
                                          <p:attrName>style.visibility</p:attrName>
                                        </p:attrNameLst>
                                      </p:cBhvr>
                                      <p:to>
                                        <p:strVal val="visible"/>
                                      </p:to>
                                    </p:set>
                                    <p:animEffect transition="in" filter="wipe(down)">
                                      <p:cBhvr>
                                        <p:cTn id="55" dur="500"/>
                                        <p:tgtEl>
                                          <p:spTgt spid="2051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0513"/>
                                        </p:tgtEl>
                                        <p:attrNameLst>
                                          <p:attrName>style.visibility</p:attrName>
                                        </p:attrNameLst>
                                      </p:cBhvr>
                                      <p:to>
                                        <p:strVal val="visible"/>
                                      </p:to>
                                    </p:set>
                                    <p:animEffect transition="in" filter="wipe(down)">
                                      <p:cBhvr>
                                        <p:cTn id="58" dur="500"/>
                                        <p:tgtEl>
                                          <p:spTgt spid="2051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0514"/>
                                        </p:tgtEl>
                                        <p:attrNameLst>
                                          <p:attrName>style.visibility</p:attrName>
                                        </p:attrNameLst>
                                      </p:cBhvr>
                                      <p:to>
                                        <p:strVal val="visible"/>
                                      </p:to>
                                    </p:set>
                                    <p:animEffect transition="in" filter="wipe(down)">
                                      <p:cBhvr>
                                        <p:cTn id="61" dur="500"/>
                                        <p:tgtEl>
                                          <p:spTgt spid="2051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0498"/>
                                        </p:tgtEl>
                                        <p:attrNameLst>
                                          <p:attrName>style.visibility</p:attrName>
                                        </p:attrNameLst>
                                      </p:cBhvr>
                                      <p:to>
                                        <p:strVal val="visible"/>
                                      </p:to>
                                    </p:set>
                                    <p:animEffect transition="in" filter="wipe(down)">
                                      <p:cBhvr>
                                        <p:cTn id="64" dur="500"/>
                                        <p:tgtEl>
                                          <p:spTgt spid="2049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0517"/>
                                        </p:tgtEl>
                                        <p:attrNameLst>
                                          <p:attrName>style.visibility</p:attrName>
                                        </p:attrNameLst>
                                      </p:cBhvr>
                                      <p:to>
                                        <p:strVal val="visible"/>
                                      </p:to>
                                    </p:set>
                                    <p:animEffect transition="in" filter="wipe(down)">
                                      <p:cBhvr>
                                        <p:cTn id="67" dur="500"/>
                                        <p:tgtEl>
                                          <p:spTgt spid="20517"/>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0515"/>
                                        </p:tgtEl>
                                        <p:attrNameLst>
                                          <p:attrName>style.visibility</p:attrName>
                                        </p:attrNameLst>
                                      </p:cBhvr>
                                      <p:to>
                                        <p:strVal val="visible"/>
                                      </p:to>
                                    </p:set>
                                    <p:animEffect transition="in" filter="wipe(down)">
                                      <p:cBhvr>
                                        <p:cTn id="70" dur="500"/>
                                        <p:tgtEl>
                                          <p:spTgt spid="20515"/>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0516"/>
                                        </p:tgtEl>
                                        <p:attrNameLst>
                                          <p:attrName>style.visibility</p:attrName>
                                        </p:attrNameLst>
                                      </p:cBhvr>
                                      <p:to>
                                        <p:strVal val="visible"/>
                                      </p:to>
                                    </p:set>
                                    <p:animEffect transition="in" filter="wipe(down)">
                                      <p:cBhvr>
                                        <p:cTn id="73" dur="500"/>
                                        <p:tgtEl>
                                          <p:spTgt spid="20516"/>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0499"/>
                                        </p:tgtEl>
                                        <p:attrNameLst>
                                          <p:attrName>style.visibility</p:attrName>
                                        </p:attrNameLst>
                                      </p:cBhvr>
                                      <p:to>
                                        <p:strVal val="visible"/>
                                      </p:to>
                                    </p:set>
                                    <p:animEffect transition="in" filter="wipe(down)">
                                      <p:cBhvr>
                                        <p:cTn id="76" dur="500"/>
                                        <p:tgtEl>
                                          <p:spTgt spid="20499"/>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0518"/>
                                        </p:tgtEl>
                                        <p:attrNameLst>
                                          <p:attrName>style.visibility</p:attrName>
                                        </p:attrNameLst>
                                      </p:cBhvr>
                                      <p:to>
                                        <p:strVal val="visible"/>
                                      </p:to>
                                    </p:set>
                                    <p:animEffect transition="in" filter="wipe(down)">
                                      <p:cBhvr>
                                        <p:cTn id="79" dur="500"/>
                                        <p:tgtEl>
                                          <p:spTgt spid="20518"/>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0519"/>
                                        </p:tgtEl>
                                        <p:attrNameLst>
                                          <p:attrName>style.visibility</p:attrName>
                                        </p:attrNameLst>
                                      </p:cBhvr>
                                      <p:to>
                                        <p:strVal val="visible"/>
                                      </p:to>
                                    </p:set>
                                    <p:animEffect transition="in" filter="wipe(down)">
                                      <p:cBhvr>
                                        <p:cTn id="82" dur="500"/>
                                        <p:tgtEl>
                                          <p:spTgt spid="20519"/>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0520"/>
                                        </p:tgtEl>
                                        <p:attrNameLst>
                                          <p:attrName>style.visibility</p:attrName>
                                        </p:attrNameLst>
                                      </p:cBhvr>
                                      <p:to>
                                        <p:strVal val="visible"/>
                                      </p:to>
                                    </p:set>
                                    <p:animEffect transition="in" filter="wipe(down)">
                                      <p:cBhvr>
                                        <p:cTn id="85" dur="500"/>
                                        <p:tgtEl>
                                          <p:spTgt spid="20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5" grpId="0"/>
      <p:bldP spid="20496" grpId="0"/>
      <p:bldP spid="20497" grpId="0"/>
      <p:bldP spid="20498" grpId="0"/>
      <p:bldP spid="20499" grpId="0"/>
      <p:bldP spid="20500" grpId="0"/>
      <p:bldP spid="20501" grpId="0"/>
      <p:bldP spid="20502" grpId="0" animBg="1"/>
      <p:bldP spid="20503" grpId="0"/>
      <p:bldP spid="20504" grpId="0"/>
      <p:bldP spid="20505" grpId="0"/>
      <p:bldP spid="20506" grpId="0"/>
      <p:bldP spid="20507" grpId="0" animBg="1"/>
      <p:bldP spid="20508" grpId="0"/>
      <p:bldP spid="20509" grpId="0" animBg="1"/>
      <p:bldP spid="20510" grpId="0"/>
      <p:bldP spid="20511" grpId="0"/>
      <p:bldP spid="20512" grpId="0"/>
      <p:bldP spid="20513" grpId="0" animBg="1"/>
      <p:bldP spid="20514" grpId="0"/>
      <p:bldP spid="20515" grpId="0" animBg="1"/>
      <p:bldP spid="20516" grpId="0"/>
      <p:bldP spid="20517" grpId="0"/>
      <p:bldP spid="20518" grpId="0"/>
      <p:bldP spid="20519" grpId="0" animBg="1"/>
      <p:bldP spid="20520" grpId="0"/>
      <p:bldP spid="205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0"/>
          <p:cNvSpPr txBox="1">
            <a:spLocks noChangeArrowheads="1"/>
          </p:cNvSpPr>
          <p:nvPr/>
        </p:nvSpPr>
        <p:spPr bwMode="auto">
          <a:xfrm>
            <a:off x="404813" y="719138"/>
            <a:ext cx="79835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Imitability of Sources of Cost Advantage</a:t>
            </a:r>
          </a:p>
        </p:txBody>
      </p:sp>
      <p:sp>
        <p:nvSpPr>
          <p:cNvPr id="18435" name="Text Box 11"/>
          <p:cNvSpPr txBox="1">
            <a:spLocks noChangeArrowheads="1"/>
          </p:cNvSpPr>
          <p:nvPr/>
        </p:nvSpPr>
        <p:spPr bwMode="auto">
          <a:xfrm>
            <a:off x="692150" y="1597025"/>
            <a:ext cx="780573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Different conditions determine if a source of cost</a:t>
            </a:r>
          </a:p>
          <a:p>
            <a:pPr eaLnBrk="1" hangingPunct="1">
              <a:spcBef>
                <a:spcPct val="0"/>
              </a:spcBef>
              <a:buFontTx/>
              <a:buNone/>
            </a:pPr>
            <a:r>
              <a:rPr lang="en-US" altLang="en-US" sz="2800"/>
              <a:t>advantage will be costly to imitate </a:t>
            </a:r>
          </a:p>
        </p:txBody>
      </p:sp>
      <p:sp>
        <p:nvSpPr>
          <p:cNvPr id="21517" name="Text Box 13"/>
          <p:cNvSpPr txBox="1">
            <a:spLocks noChangeArrowheads="1"/>
          </p:cNvSpPr>
          <p:nvPr/>
        </p:nvSpPr>
        <p:spPr bwMode="auto">
          <a:xfrm>
            <a:off x="600075" y="2728913"/>
            <a:ext cx="34512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Low Cost Conditions</a:t>
            </a:r>
          </a:p>
        </p:txBody>
      </p:sp>
      <p:sp>
        <p:nvSpPr>
          <p:cNvPr id="21518" name="Text Box 14"/>
          <p:cNvSpPr txBox="1">
            <a:spLocks noChangeArrowheads="1"/>
          </p:cNvSpPr>
          <p:nvPr/>
        </p:nvSpPr>
        <p:spPr bwMode="auto">
          <a:xfrm>
            <a:off x="976313" y="3403600"/>
            <a:ext cx="6086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Unbalanced Industry Capacity and Demand</a:t>
            </a:r>
          </a:p>
        </p:txBody>
      </p:sp>
      <p:sp>
        <p:nvSpPr>
          <p:cNvPr id="21519" name="Text Box 15"/>
          <p:cNvSpPr txBox="1">
            <a:spLocks noChangeArrowheads="1"/>
          </p:cNvSpPr>
          <p:nvPr/>
        </p:nvSpPr>
        <p:spPr bwMode="auto">
          <a:xfrm>
            <a:off x="976313" y="4032250"/>
            <a:ext cx="400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Non-Proprietary Technology</a:t>
            </a:r>
          </a:p>
        </p:txBody>
      </p:sp>
      <p:sp>
        <p:nvSpPr>
          <p:cNvPr id="21520" name="Text Box 16"/>
          <p:cNvSpPr txBox="1">
            <a:spLocks noChangeArrowheads="1"/>
          </p:cNvSpPr>
          <p:nvPr/>
        </p:nvSpPr>
        <p:spPr bwMode="auto">
          <a:xfrm>
            <a:off x="976313" y="4660900"/>
            <a:ext cx="4340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Highly Observable Technology</a:t>
            </a:r>
          </a:p>
        </p:txBody>
      </p:sp>
      <p:sp>
        <p:nvSpPr>
          <p:cNvPr id="21521" name="Text Box 17"/>
          <p:cNvSpPr txBox="1">
            <a:spLocks noChangeArrowheads="1"/>
          </p:cNvSpPr>
          <p:nvPr/>
        </p:nvSpPr>
        <p:spPr bwMode="auto">
          <a:xfrm>
            <a:off x="976313" y="5289550"/>
            <a:ext cx="3457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Transactional Exchange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17"/>
                                        </p:tgtEl>
                                        <p:attrNameLst>
                                          <p:attrName>style.visibility</p:attrName>
                                        </p:attrNameLst>
                                      </p:cBhvr>
                                      <p:to>
                                        <p:strVal val="visible"/>
                                      </p:to>
                                    </p:set>
                                    <p:animEffect transition="in" filter="checkerboard(across)">
                                      <p:cBhvr>
                                        <p:cTn id="7" dur="500"/>
                                        <p:tgtEl>
                                          <p:spTgt spid="215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1518"/>
                                        </p:tgtEl>
                                        <p:attrNameLst>
                                          <p:attrName>style.visibility</p:attrName>
                                        </p:attrNameLst>
                                      </p:cBhvr>
                                      <p:to>
                                        <p:strVal val="visible"/>
                                      </p:to>
                                    </p:set>
                                    <p:anim calcmode="lin" valueType="num">
                                      <p:cBhvr>
                                        <p:cTn id="12" dur="500" fill="hold"/>
                                        <p:tgtEl>
                                          <p:spTgt spid="21518"/>
                                        </p:tgtEl>
                                        <p:attrNameLst>
                                          <p:attrName>ppt_w</p:attrName>
                                        </p:attrNameLst>
                                      </p:cBhvr>
                                      <p:tavLst>
                                        <p:tav tm="0">
                                          <p:val>
                                            <p:fltVal val="0"/>
                                          </p:val>
                                        </p:tav>
                                        <p:tav tm="100000">
                                          <p:val>
                                            <p:strVal val="#ppt_w"/>
                                          </p:val>
                                        </p:tav>
                                      </p:tavLst>
                                    </p:anim>
                                    <p:anim calcmode="lin" valueType="num">
                                      <p:cBhvr>
                                        <p:cTn id="13" dur="500" fill="hold"/>
                                        <p:tgtEl>
                                          <p:spTgt spid="21518"/>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21519"/>
                                        </p:tgtEl>
                                        <p:attrNameLst>
                                          <p:attrName>style.visibility</p:attrName>
                                        </p:attrNameLst>
                                      </p:cBhvr>
                                      <p:to>
                                        <p:strVal val="visible"/>
                                      </p:to>
                                    </p:set>
                                    <p:anim calcmode="lin" valueType="num">
                                      <p:cBhvr>
                                        <p:cTn id="18" dur="500" fill="hold"/>
                                        <p:tgtEl>
                                          <p:spTgt spid="21519"/>
                                        </p:tgtEl>
                                        <p:attrNameLst>
                                          <p:attrName>ppt_w</p:attrName>
                                        </p:attrNameLst>
                                      </p:cBhvr>
                                      <p:tavLst>
                                        <p:tav tm="0">
                                          <p:val>
                                            <p:fltVal val="0"/>
                                          </p:val>
                                        </p:tav>
                                        <p:tav tm="100000">
                                          <p:val>
                                            <p:strVal val="#ppt_w"/>
                                          </p:val>
                                        </p:tav>
                                      </p:tavLst>
                                    </p:anim>
                                    <p:anim calcmode="lin" valueType="num">
                                      <p:cBhvr>
                                        <p:cTn id="19" dur="500" fill="hold"/>
                                        <p:tgtEl>
                                          <p:spTgt spid="21519"/>
                                        </p:tgtEl>
                                        <p:attrNameLst>
                                          <p:attrName>ppt_h</p:attrName>
                                        </p:attrNameLst>
                                      </p:cBhvr>
                                      <p:tavLst>
                                        <p:tav tm="0">
                                          <p:val>
                                            <p:strVal val="#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21520"/>
                                        </p:tgtEl>
                                        <p:attrNameLst>
                                          <p:attrName>style.visibility</p:attrName>
                                        </p:attrNameLst>
                                      </p:cBhvr>
                                      <p:to>
                                        <p:strVal val="visible"/>
                                      </p:to>
                                    </p:set>
                                    <p:anim calcmode="lin" valueType="num">
                                      <p:cBhvr>
                                        <p:cTn id="24" dur="500" fill="hold"/>
                                        <p:tgtEl>
                                          <p:spTgt spid="21520"/>
                                        </p:tgtEl>
                                        <p:attrNameLst>
                                          <p:attrName>ppt_w</p:attrName>
                                        </p:attrNameLst>
                                      </p:cBhvr>
                                      <p:tavLst>
                                        <p:tav tm="0">
                                          <p:val>
                                            <p:fltVal val="0"/>
                                          </p:val>
                                        </p:tav>
                                        <p:tav tm="100000">
                                          <p:val>
                                            <p:strVal val="#ppt_w"/>
                                          </p:val>
                                        </p:tav>
                                      </p:tavLst>
                                    </p:anim>
                                    <p:anim calcmode="lin" valueType="num">
                                      <p:cBhvr>
                                        <p:cTn id="25" dur="500" fill="hold"/>
                                        <p:tgtEl>
                                          <p:spTgt spid="21520"/>
                                        </p:tgtEl>
                                        <p:attrNameLst>
                                          <p:attrName>ppt_h</p:attrName>
                                        </p:attrNameLst>
                                      </p:cBhvr>
                                      <p:tavLst>
                                        <p:tav tm="0">
                                          <p:val>
                                            <p:strVal val="#ppt_h"/>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21521"/>
                                        </p:tgtEl>
                                        <p:attrNameLst>
                                          <p:attrName>style.visibility</p:attrName>
                                        </p:attrNameLst>
                                      </p:cBhvr>
                                      <p:to>
                                        <p:strVal val="visible"/>
                                      </p:to>
                                    </p:set>
                                    <p:anim calcmode="lin" valueType="num">
                                      <p:cBhvr>
                                        <p:cTn id="30" dur="500" fill="hold"/>
                                        <p:tgtEl>
                                          <p:spTgt spid="21521"/>
                                        </p:tgtEl>
                                        <p:attrNameLst>
                                          <p:attrName>ppt_w</p:attrName>
                                        </p:attrNameLst>
                                      </p:cBhvr>
                                      <p:tavLst>
                                        <p:tav tm="0">
                                          <p:val>
                                            <p:fltVal val="0"/>
                                          </p:val>
                                        </p:tav>
                                        <p:tav tm="100000">
                                          <p:val>
                                            <p:strVal val="#ppt_w"/>
                                          </p:val>
                                        </p:tav>
                                      </p:tavLst>
                                    </p:anim>
                                    <p:anim calcmode="lin" valueType="num">
                                      <p:cBhvr>
                                        <p:cTn id="31" dur="500" fill="hold"/>
                                        <p:tgtEl>
                                          <p:spTgt spid="215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7" grpId="0"/>
      <p:bldP spid="21518" grpId="0"/>
      <p:bldP spid="21519" grpId="0"/>
      <p:bldP spid="21520" grpId="0"/>
      <p:bldP spid="215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0"/>
          <p:cNvSpPr txBox="1">
            <a:spLocks noChangeArrowheads="1"/>
          </p:cNvSpPr>
          <p:nvPr/>
        </p:nvSpPr>
        <p:spPr bwMode="auto">
          <a:xfrm>
            <a:off x="404813" y="719138"/>
            <a:ext cx="79835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Imitability of Sources of Cost Advantage</a:t>
            </a:r>
          </a:p>
        </p:txBody>
      </p:sp>
      <p:sp>
        <p:nvSpPr>
          <p:cNvPr id="23563" name="Text Box 11"/>
          <p:cNvSpPr txBox="1">
            <a:spLocks noChangeArrowheads="1"/>
          </p:cNvSpPr>
          <p:nvPr/>
        </p:nvSpPr>
        <p:spPr bwMode="auto">
          <a:xfrm>
            <a:off x="600075" y="1427163"/>
            <a:ext cx="3530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High Cost Conditions</a:t>
            </a:r>
          </a:p>
        </p:txBody>
      </p:sp>
      <p:sp>
        <p:nvSpPr>
          <p:cNvPr id="23564" name="Text Box 12"/>
          <p:cNvSpPr txBox="1">
            <a:spLocks noChangeArrowheads="1"/>
          </p:cNvSpPr>
          <p:nvPr/>
        </p:nvSpPr>
        <p:spPr bwMode="auto">
          <a:xfrm>
            <a:off x="1025525" y="2187575"/>
            <a:ext cx="5729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Balanced Industry Capacity and Demand</a:t>
            </a:r>
          </a:p>
        </p:txBody>
      </p:sp>
      <p:sp>
        <p:nvSpPr>
          <p:cNvPr id="23565" name="Text Box 13"/>
          <p:cNvSpPr txBox="1">
            <a:spLocks noChangeArrowheads="1"/>
          </p:cNvSpPr>
          <p:nvPr/>
        </p:nvSpPr>
        <p:spPr bwMode="auto">
          <a:xfrm>
            <a:off x="1025525" y="2959100"/>
            <a:ext cx="586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Path Dependence (Historical Uniqueness)</a:t>
            </a:r>
          </a:p>
        </p:txBody>
      </p:sp>
      <p:sp>
        <p:nvSpPr>
          <p:cNvPr id="23566" name="Text Box 14"/>
          <p:cNvSpPr txBox="1">
            <a:spLocks noChangeArrowheads="1"/>
          </p:cNvSpPr>
          <p:nvPr/>
        </p:nvSpPr>
        <p:spPr bwMode="auto">
          <a:xfrm>
            <a:off x="1025525" y="3730625"/>
            <a:ext cx="673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Protected Technology (Patents, Trade Secrets)</a:t>
            </a:r>
          </a:p>
        </p:txBody>
      </p:sp>
      <p:sp>
        <p:nvSpPr>
          <p:cNvPr id="23567" name="Text Box 15"/>
          <p:cNvSpPr txBox="1">
            <a:spLocks noChangeArrowheads="1"/>
          </p:cNvSpPr>
          <p:nvPr/>
        </p:nvSpPr>
        <p:spPr bwMode="auto">
          <a:xfrm>
            <a:off x="1025525" y="4502150"/>
            <a:ext cx="7326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Highly Unobservable Technology (Causal Ambiguity)</a:t>
            </a:r>
          </a:p>
        </p:txBody>
      </p:sp>
      <p:sp>
        <p:nvSpPr>
          <p:cNvPr id="23568" name="Text Box 16"/>
          <p:cNvSpPr txBox="1">
            <a:spLocks noChangeArrowheads="1"/>
          </p:cNvSpPr>
          <p:nvPr/>
        </p:nvSpPr>
        <p:spPr bwMode="auto">
          <a:xfrm>
            <a:off x="1025525" y="5275263"/>
            <a:ext cx="5697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Relational Exchange (Social Complexity)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63"/>
                                        </p:tgtEl>
                                        <p:attrNameLst>
                                          <p:attrName>style.visibility</p:attrName>
                                        </p:attrNameLst>
                                      </p:cBhvr>
                                      <p:to>
                                        <p:strVal val="visible"/>
                                      </p:to>
                                    </p:set>
                                    <p:animEffect transition="in" filter="checkerboard(across)">
                                      <p:cBhvr>
                                        <p:cTn id="7" dur="500"/>
                                        <p:tgtEl>
                                          <p:spTgt spid="235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3564"/>
                                        </p:tgtEl>
                                        <p:attrNameLst>
                                          <p:attrName>style.visibility</p:attrName>
                                        </p:attrNameLst>
                                      </p:cBhvr>
                                      <p:to>
                                        <p:strVal val="visible"/>
                                      </p:to>
                                    </p:set>
                                    <p:anim calcmode="lin" valueType="num">
                                      <p:cBhvr>
                                        <p:cTn id="12" dur="500" fill="hold"/>
                                        <p:tgtEl>
                                          <p:spTgt spid="23564"/>
                                        </p:tgtEl>
                                        <p:attrNameLst>
                                          <p:attrName>ppt_w</p:attrName>
                                        </p:attrNameLst>
                                      </p:cBhvr>
                                      <p:tavLst>
                                        <p:tav tm="0">
                                          <p:val>
                                            <p:fltVal val="0"/>
                                          </p:val>
                                        </p:tav>
                                        <p:tav tm="100000">
                                          <p:val>
                                            <p:strVal val="#ppt_w"/>
                                          </p:val>
                                        </p:tav>
                                      </p:tavLst>
                                    </p:anim>
                                    <p:anim calcmode="lin" valueType="num">
                                      <p:cBhvr>
                                        <p:cTn id="13" dur="500" fill="hold"/>
                                        <p:tgtEl>
                                          <p:spTgt spid="23564"/>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23565"/>
                                        </p:tgtEl>
                                        <p:attrNameLst>
                                          <p:attrName>style.visibility</p:attrName>
                                        </p:attrNameLst>
                                      </p:cBhvr>
                                      <p:to>
                                        <p:strVal val="visible"/>
                                      </p:to>
                                    </p:set>
                                    <p:anim calcmode="lin" valueType="num">
                                      <p:cBhvr>
                                        <p:cTn id="18" dur="500" fill="hold"/>
                                        <p:tgtEl>
                                          <p:spTgt spid="23565"/>
                                        </p:tgtEl>
                                        <p:attrNameLst>
                                          <p:attrName>ppt_w</p:attrName>
                                        </p:attrNameLst>
                                      </p:cBhvr>
                                      <p:tavLst>
                                        <p:tav tm="0">
                                          <p:val>
                                            <p:fltVal val="0"/>
                                          </p:val>
                                        </p:tav>
                                        <p:tav tm="100000">
                                          <p:val>
                                            <p:strVal val="#ppt_w"/>
                                          </p:val>
                                        </p:tav>
                                      </p:tavLst>
                                    </p:anim>
                                    <p:anim calcmode="lin" valueType="num">
                                      <p:cBhvr>
                                        <p:cTn id="19" dur="500" fill="hold"/>
                                        <p:tgtEl>
                                          <p:spTgt spid="23565"/>
                                        </p:tgtEl>
                                        <p:attrNameLst>
                                          <p:attrName>ppt_h</p:attrName>
                                        </p:attrNameLst>
                                      </p:cBhvr>
                                      <p:tavLst>
                                        <p:tav tm="0">
                                          <p:val>
                                            <p:strVal val="#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23566"/>
                                        </p:tgtEl>
                                        <p:attrNameLst>
                                          <p:attrName>style.visibility</p:attrName>
                                        </p:attrNameLst>
                                      </p:cBhvr>
                                      <p:to>
                                        <p:strVal val="visible"/>
                                      </p:to>
                                    </p:set>
                                    <p:anim calcmode="lin" valueType="num">
                                      <p:cBhvr>
                                        <p:cTn id="24" dur="500" fill="hold"/>
                                        <p:tgtEl>
                                          <p:spTgt spid="23566"/>
                                        </p:tgtEl>
                                        <p:attrNameLst>
                                          <p:attrName>ppt_w</p:attrName>
                                        </p:attrNameLst>
                                      </p:cBhvr>
                                      <p:tavLst>
                                        <p:tav tm="0">
                                          <p:val>
                                            <p:fltVal val="0"/>
                                          </p:val>
                                        </p:tav>
                                        <p:tav tm="100000">
                                          <p:val>
                                            <p:strVal val="#ppt_w"/>
                                          </p:val>
                                        </p:tav>
                                      </p:tavLst>
                                    </p:anim>
                                    <p:anim calcmode="lin" valueType="num">
                                      <p:cBhvr>
                                        <p:cTn id="25" dur="500" fill="hold"/>
                                        <p:tgtEl>
                                          <p:spTgt spid="23566"/>
                                        </p:tgtEl>
                                        <p:attrNameLst>
                                          <p:attrName>ppt_h</p:attrName>
                                        </p:attrNameLst>
                                      </p:cBhvr>
                                      <p:tavLst>
                                        <p:tav tm="0">
                                          <p:val>
                                            <p:strVal val="#ppt_h"/>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23567"/>
                                        </p:tgtEl>
                                        <p:attrNameLst>
                                          <p:attrName>style.visibility</p:attrName>
                                        </p:attrNameLst>
                                      </p:cBhvr>
                                      <p:to>
                                        <p:strVal val="visible"/>
                                      </p:to>
                                    </p:set>
                                    <p:anim calcmode="lin" valueType="num">
                                      <p:cBhvr>
                                        <p:cTn id="30" dur="500" fill="hold"/>
                                        <p:tgtEl>
                                          <p:spTgt spid="23567"/>
                                        </p:tgtEl>
                                        <p:attrNameLst>
                                          <p:attrName>ppt_w</p:attrName>
                                        </p:attrNameLst>
                                      </p:cBhvr>
                                      <p:tavLst>
                                        <p:tav tm="0">
                                          <p:val>
                                            <p:fltVal val="0"/>
                                          </p:val>
                                        </p:tav>
                                        <p:tav tm="100000">
                                          <p:val>
                                            <p:strVal val="#ppt_w"/>
                                          </p:val>
                                        </p:tav>
                                      </p:tavLst>
                                    </p:anim>
                                    <p:anim calcmode="lin" valueType="num">
                                      <p:cBhvr>
                                        <p:cTn id="31" dur="500" fill="hold"/>
                                        <p:tgtEl>
                                          <p:spTgt spid="23567"/>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10" fill="hold" grpId="0" nodeType="clickEffect">
                                  <p:stCondLst>
                                    <p:cond delay="0"/>
                                  </p:stCondLst>
                                  <p:childTnLst>
                                    <p:set>
                                      <p:cBhvr>
                                        <p:cTn id="35" dur="1" fill="hold">
                                          <p:stCondLst>
                                            <p:cond delay="0"/>
                                          </p:stCondLst>
                                        </p:cTn>
                                        <p:tgtEl>
                                          <p:spTgt spid="23568"/>
                                        </p:tgtEl>
                                        <p:attrNameLst>
                                          <p:attrName>style.visibility</p:attrName>
                                        </p:attrNameLst>
                                      </p:cBhvr>
                                      <p:to>
                                        <p:strVal val="visible"/>
                                      </p:to>
                                    </p:set>
                                    <p:anim calcmode="lin" valueType="num">
                                      <p:cBhvr>
                                        <p:cTn id="36" dur="500" fill="hold"/>
                                        <p:tgtEl>
                                          <p:spTgt spid="23568"/>
                                        </p:tgtEl>
                                        <p:attrNameLst>
                                          <p:attrName>ppt_w</p:attrName>
                                        </p:attrNameLst>
                                      </p:cBhvr>
                                      <p:tavLst>
                                        <p:tav tm="0">
                                          <p:val>
                                            <p:fltVal val="0"/>
                                          </p:val>
                                        </p:tav>
                                        <p:tav tm="100000">
                                          <p:val>
                                            <p:strVal val="#ppt_w"/>
                                          </p:val>
                                        </p:tav>
                                      </p:tavLst>
                                    </p:anim>
                                    <p:anim calcmode="lin" valueType="num">
                                      <p:cBhvr>
                                        <p:cTn id="37" dur="500" fill="hold"/>
                                        <p:tgtEl>
                                          <p:spTgt spid="2356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3" grpId="0"/>
      <p:bldP spid="23564" grpId="0"/>
      <p:bldP spid="23565" grpId="0"/>
      <p:bldP spid="23566" grpId="0"/>
      <p:bldP spid="23567" grpId="0"/>
      <p:bldP spid="235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9"/>
          <p:cNvSpPr txBox="1">
            <a:spLocks noChangeArrowheads="1"/>
          </p:cNvSpPr>
          <p:nvPr/>
        </p:nvSpPr>
        <p:spPr bwMode="auto">
          <a:xfrm>
            <a:off x="519113" y="588963"/>
            <a:ext cx="81883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Implementing a Cost Leadership Strategy</a:t>
            </a:r>
          </a:p>
        </p:txBody>
      </p:sp>
      <p:sp>
        <p:nvSpPr>
          <p:cNvPr id="45066" name="Text Box 10"/>
          <p:cNvSpPr txBox="1">
            <a:spLocks noChangeArrowheads="1"/>
          </p:cNvSpPr>
          <p:nvPr/>
        </p:nvSpPr>
        <p:spPr bwMode="auto">
          <a:xfrm>
            <a:off x="627063" y="1449388"/>
            <a:ext cx="77057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A strategy is only as good as its implementation</a:t>
            </a:r>
          </a:p>
        </p:txBody>
      </p:sp>
      <p:sp>
        <p:nvSpPr>
          <p:cNvPr id="45067" name="Text Box 11"/>
          <p:cNvSpPr txBox="1">
            <a:spLocks noChangeArrowheads="1"/>
          </p:cNvSpPr>
          <p:nvPr/>
        </p:nvSpPr>
        <p:spPr bwMode="auto">
          <a:xfrm>
            <a:off x="615950" y="2128838"/>
            <a:ext cx="65611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Strategy is implemented through organizational</a:t>
            </a:r>
          </a:p>
          <a:p>
            <a:pPr eaLnBrk="1" hangingPunct="1">
              <a:spcBef>
                <a:spcPct val="0"/>
              </a:spcBef>
              <a:buFontTx/>
              <a:buNone/>
            </a:pPr>
            <a:r>
              <a:rPr lang="en-US" altLang="en-US" sz="2400" u="sng"/>
              <a:t>structure</a:t>
            </a:r>
            <a:r>
              <a:rPr lang="en-US" altLang="en-US" sz="2400"/>
              <a:t> and </a:t>
            </a:r>
            <a:r>
              <a:rPr lang="en-US" altLang="en-US" sz="2400" u="sng"/>
              <a:t>control</a:t>
            </a:r>
          </a:p>
        </p:txBody>
      </p:sp>
      <p:sp>
        <p:nvSpPr>
          <p:cNvPr id="7" name="Text Box 12"/>
          <p:cNvSpPr txBox="1">
            <a:spLocks noChangeArrowheads="1"/>
          </p:cNvSpPr>
          <p:nvPr/>
        </p:nvSpPr>
        <p:spPr bwMode="auto">
          <a:xfrm>
            <a:off x="1166813" y="3192463"/>
            <a:ext cx="626586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structure:  1) the division of management</a:t>
            </a:r>
          </a:p>
          <a:p>
            <a:pPr eaLnBrk="1" hangingPunct="1">
              <a:spcBef>
                <a:spcPct val="0"/>
              </a:spcBef>
              <a:buFontTx/>
              <a:buNone/>
            </a:pPr>
            <a:r>
              <a:rPr lang="en-US" altLang="en-US" sz="2400"/>
              <a:t>	responsibilities, and 2) the establishment of</a:t>
            </a:r>
          </a:p>
          <a:p>
            <a:pPr eaLnBrk="1" hangingPunct="1">
              <a:spcBef>
                <a:spcPct val="0"/>
              </a:spcBef>
              <a:buFontTx/>
              <a:buNone/>
            </a:pPr>
            <a:r>
              <a:rPr lang="en-US" altLang="en-US" sz="2400"/>
              <a:t>	reporting relationships</a:t>
            </a:r>
          </a:p>
        </p:txBody>
      </p:sp>
      <p:sp>
        <p:nvSpPr>
          <p:cNvPr id="8" name="Text Box 13"/>
          <p:cNvSpPr txBox="1">
            <a:spLocks noChangeArrowheads="1"/>
          </p:cNvSpPr>
          <p:nvPr/>
        </p:nvSpPr>
        <p:spPr bwMode="auto">
          <a:xfrm>
            <a:off x="1169988" y="4556125"/>
            <a:ext cx="770096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231775" eaLnBrk="0" hangingPunct="0">
              <a:spcBef>
                <a:spcPct val="20000"/>
              </a:spcBef>
              <a:buChar char="•"/>
              <a:defRPr sz="3200">
                <a:solidFill>
                  <a:schemeClr val="tx1"/>
                </a:solidFill>
                <a:latin typeface="Arial" panose="020B0604020202020204" pitchFamily="34" charset="0"/>
              </a:defRPr>
            </a:lvl1pPr>
            <a:lvl2pPr marL="742950" indent="-285750" defTabSz="231775" eaLnBrk="0" hangingPunct="0">
              <a:spcBef>
                <a:spcPct val="20000"/>
              </a:spcBef>
              <a:buChar char="–"/>
              <a:defRPr sz="2800">
                <a:solidFill>
                  <a:schemeClr val="tx1"/>
                </a:solidFill>
                <a:latin typeface="Arial" panose="020B0604020202020204" pitchFamily="34" charset="0"/>
              </a:defRPr>
            </a:lvl2pPr>
            <a:lvl3pPr marL="1143000" indent="-228600" defTabSz="231775" eaLnBrk="0" hangingPunct="0">
              <a:spcBef>
                <a:spcPct val="20000"/>
              </a:spcBef>
              <a:buChar char="•"/>
              <a:defRPr sz="2400">
                <a:solidFill>
                  <a:schemeClr val="tx1"/>
                </a:solidFill>
                <a:latin typeface="Arial" panose="020B0604020202020204" pitchFamily="34" charset="0"/>
              </a:defRPr>
            </a:lvl3pPr>
            <a:lvl4pPr marL="1600200" indent="-228600" defTabSz="231775" eaLnBrk="0" hangingPunct="0">
              <a:spcBef>
                <a:spcPct val="20000"/>
              </a:spcBef>
              <a:buChar char="–"/>
              <a:defRPr sz="2000">
                <a:solidFill>
                  <a:schemeClr val="tx1"/>
                </a:solidFill>
                <a:latin typeface="Arial" panose="020B0604020202020204" pitchFamily="34" charset="0"/>
              </a:defRPr>
            </a:lvl4pPr>
            <a:lvl5pPr marL="2057400" indent="-228600" defTabSz="231775" eaLnBrk="0" hangingPunct="0">
              <a:spcBef>
                <a:spcPct val="20000"/>
              </a:spcBef>
              <a:buChar char="»"/>
              <a:defRPr sz="2000">
                <a:solidFill>
                  <a:schemeClr val="tx1"/>
                </a:solidFill>
                <a:latin typeface="Arial" panose="020B0604020202020204" pitchFamily="34" charset="0"/>
              </a:defRPr>
            </a:lvl5pPr>
            <a:lvl6pPr marL="25146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31775"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control:	policies intended to influence behavior—align</a:t>
            </a:r>
          </a:p>
          <a:p>
            <a:pPr eaLnBrk="1" hangingPunct="1">
              <a:spcBef>
                <a:spcPct val="0"/>
              </a:spcBef>
              <a:buFontTx/>
              <a:buNone/>
            </a:pPr>
            <a:r>
              <a:rPr lang="en-US" altLang="en-US" sz="2400"/>
              <a:t>	the interests of the individual with the interests of the</a:t>
            </a:r>
          </a:p>
          <a:p>
            <a:pPr eaLnBrk="1" hangingPunct="1">
              <a:spcBef>
                <a:spcPct val="0"/>
              </a:spcBef>
              <a:buFontTx/>
              <a:buNone/>
            </a:pPr>
            <a:r>
              <a:rPr lang="en-US" altLang="en-US" sz="2400"/>
              <a:t>	organization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45066"/>
                                        </p:tgtEl>
                                        <p:attrNameLst>
                                          <p:attrName>style.visibility</p:attrName>
                                        </p:attrNameLst>
                                      </p:cBhvr>
                                      <p:to>
                                        <p:strVal val="visible"/>
                                      </p:to>
                                    </p:set>
                                    <p:animEffect transition="in" filter="fade">
                                      <p:cBhvr>
                                        <p:cTn id="7" dur="2000"/>
                                        <p:tgtEl>
                                          <p:spTgt spid="45066"/>
                                        </p:tgtEl>
                                      </p:cBhvr>
                                    </p:animEffect>
                                    <p:anim calcmode="lin" valueType="num">
                                      <p:cBhvr>
                                        <p:cTn id="8" dur="2000" fill="hold"/>
                                        <p:tgtEl>
                                          <p:spTgt spid="45066"/>
                                        </p:tgtEl>
                                        <p:attrNameLst>
                                          <p:attrName>style.rotation</p:attrName>
                                        </p:attrNameLst>
                                      </p:cBhvr>
                                      <p:tavLst>
                                        <p:tav tm="0">
                                          <p:val>
                                            <p:fltVal val="720"/>
                                          </p:val>
                                        </p:tav>
                                        <p:tav tm="100000">
                                          <p:val>
                                            <p:fltVal val="0"/>
                                          </p:val>
                                        </p:tav>
                                      </p:tavLst>
                                    </p:anim>
                                    <p:anim calcmode="lin" valueType="num">
                                      <p:cBhvr>
                                        <p:cTn id="9" dur="2000" fill="hold"/>
                                        <p:tgtEl>
                                          <p:spTgt spid="45066"/>
                                        </p:tgtEl>
                                        <p:attrNameLst>
                                          <p:attrName>ppt_h</p:attrName>
                                        </p:attrNameLst>
                                      </p:cBhvr>
                                      <p:tavLst>
                                        <p:tav tm="0">
                                          <p:val>
                                            <p:fltVal val="0"/>
                                          </p:val>
                                        </p:tav>
                                        <p:tav tm="100000">
                                          <p:val>
                                            <p:strVal val="#ppt_h"/>
                                          </p:val>
                                        </p:tav>
                                      </p:tavLst>
                                    </p:anim>
                                    <p:anim calcmode="lin" valueType="num">
                                      <p:cBhvr>
                                        <p:cTn id="10" dur="2000" fill="hold"/>
                                        <p:tgtEl>
                                          <p:spTgt spid="45066"/>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8" presetClass="entr" presetSubtype="32" fill="hold" grpId="0" nodeType="clickEffect">
                                  <p:stCondLst>
                                    <p:cond delay="0"/>
                                  </p:stCondLst>
                                  <p:childTnLst>
                                    <p:set>
                                      <p:cBhvr>
                                        <p:cTn id="14" dur="1" fill="hold">
                                          <p:stCondLst>
                                            <p:cond delay="0"/>
                                          </p:stCondLst>
                                        </p:cTn>
                                        <p:tgtEl>
                                          <p:spTgt spid="45067"/>
                                        </p:tgtEl>
                                        <p:attrNameLst>
                                          <p:attrName>style.visibility</p:attrName>
                                        </p:attrNameLst>
                                      </p:cBhvr>
                                      <p:to>
                                        <p:strVal val="visible"/>
                                      </p:to>
                                    </p:set>
                                    <p:animEffect transition="in" filter="diamond(out)">
                                      <p:cBhvr>
                                        <p:cTn id="15" dur="500"/>
                                        <p:tgtEl>
                                          <p:spTgt spid="4506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7"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6" grpId="0"/>
      <p:bldP spid="45067"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2000250" y="5300663"/>
            <a:ext cx="1455738" cy="762000"/>
            <a:chOff x="720" y="3408"/>
            <a:chExt cx="917" cy="480"/>
          </a:xfrm>
        </p:grpSpPr>
        <p:sp>
          <p:nvSpPr>
            <p:cNvPr id="21533" name="AutoShape 3"/>
            <p:cNvSpPr>
              <a:spLocks noChangeArrowheads="1"/>
            </p:cNvSpPr>
            <p:nvPr/>
          </p:nvSpPr>
          <p:spPr bwMode="auto">
            <a:xfrm>
              <a:off x="720" y="3408"/>
              <a:ext cx="912" cy="480"/>
            </a:xfrm>
            <a:prstGeom prst="roundRect">
              <a:avLst>
                <a:gd name="adj" fmla="val 16667"/>
              </a:avLst>
            </a:prstGeom>
            <a:solidFill>
              <a:srgbClr val="0000FF"/>
            </a:solidFill>
            <a:ln w="1270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1534" name="Rectangle 4"/>
            <p:cNvSpPr>
              <a:spLocks noChangeArrowheads="1"/>
            </p:cNvSpPr>
            <p:nvPr/>
          </p:nvSpPr>
          <p:spPr bwMode="auto">
            <a:xfrm>
              <a:off x="720" y="3504"/>
              <a:ext cx="917" cy="248"/>
            </a:xfrm>
            <a:prstGeom prst="rect">
              <a:avLst/>
            </a:prstGeom>
            <a:solidFill>
              <a:srgbClr val="0000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solidFill>
                    <a:srgbClr val="FFFF00"/>
                  </a:solidFill>
                </a:rPr>
                <a:t>Production</a:t>
              </a:r>
            </a:p>
          </p:txBody>
        </p:sp>
      </p:grpSp>
      <p:grpSp>
        <p:nvGrpSpPr>
          <p:cNvPr id="21507" name="Group 5"/>
          <p:cNvGrpSpPr>
            <a:grpSpLocks/>
          </p:cNvGrpSpPr>
          <p:nvPr/>
        </p:nvGrpSpPr>
        <p:grpSpPr bwMode="auto">
          <a:xfrm>
            <a:off x="1009650" y="4233863"/>
            <a:ext cx="1524000" cy="762000"/>
            <a:chOff x="768" y="2736"/>
            <a:chExt cx="912" cy="480"/>
          </a:xfrm>
        </p:grpSpPr>
        <p:sp>
          <p:nvSpPr>
            <p:cNvPr id="21531" name="AutoShape 6"/>
            <p:cNvSpPr>
              <a:spLocks noChangeArrowheads="1"/>
            </p:cNvSpPr>
            <p:nvPr/>
          </p:nvSpPr>
          <p:spPr bwMode="auto">
            <a:xfrm>
              <a:off x="768" y="2736"/>
              <a:ext cx="912" cy="480"/>
            </a:xfrm>
            <a:prstGeom prst="roundRect">
              <a:avLst>
                <a:gd name="adj" fmla="val 16667"/>
              </a:avLst>
            </a:prstGeom>
            <a:solidFill>
              <a:srgbClr val="0000FF"/>
            </a:solidFill>
            <a:ln w="1270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1532" name="Rectangle 7"/>
            <p:cNvSpPr>
              <a:spLocks noChangeArrowheads="1"/>
            </p:cNvSpPr>
            <p:nvPr/>
          </p:nvSpPr>
          <p:spPr bwMode="auto">
            <a:xfrm>
              <a:off x="912" y="2832"/>
              <a:ext cx="677" cy="248"/>
            </a:xfrm>
            <a:prstGeom prst="rect">
              <a:avLst/>
            </a:prstGeom>
            <a:solidFill>
              <a:srgbClr val="0000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solidFill>
                    <a:srgbClr val="FFFF00"/>
                  </a:solidFill>
                </a:rPr>
                <a:t>Finance</a:t>
              </a:r>
              <a:endParaRPr lang="en-US" altLang="en-US" sz="2000">
                <a:solidFill>
                  <a:schemeClr val="hlink"/>
                </a:solidFill>
              </a:endParaRPr>
            </a:p>
          </p:txBody>
        </p:sp>
      </p:grpSp>
      <p:grpSp>
        <p:nvGrpSpPr>
          <p:cNvPr id="21508" name="Group 8"/>
          <p:cNvGrpSpPr>
            <a:grpSpLocks/>
          </p:cNvGrpSpPr>
          <p:nvPr/>
        </p:nvGrpSpPr>
        <p:grpSpPr bwMode="auto">
          <a:xfrm>
            <a:off x="5986463" y="5376863"/>
            <a:ext cx="1790700" cy="762000"/>
            <a:chOff x="2016" y="3456"/>
            <a:chExt cx="965" cy="480"/>
          </a:xfrm>
        </p:grpSpPr>
        <p:sp>
          <p:nvSpPr>
            <p:cNvPr id="21529" name="AutoShape 9"/>
            <p:cNvSpPr>
              <a:spLocks noChangeArrowheads="1"/>
            </p:cNvSpPr>
            <p:nvPr/>
          </p:nvSpPr>
          <p:spPr bwMode="auto">
            <a:xfrm>
              <a:off x="2016" y="3456"/>
              <a:ext cx="960" cy="480"/>
            </a:xfrm>
            <a:prstGeom prst="roundRect">
              <a:avLst>
                <a:gd name="adj" fmla="val 16667"/>
              </a:avLst>
            </a:prstGeom>
            <a:solidFill>
              <a:srgbClr val="0000FF"/>
            </a:solidFill>
            <a:ln w="1270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1530" name="Rectangle 10"/>
            <p:cNvSpPr>
              <a:spLocks noChangeArrowheads="1"/>
            </p:cNvSpPr>
            <p:nvPr/>
          </p:nvSpPr>
          <p:spPr bwMode="auto">
            <a:xfrm>
              <a:off x="2016" y="3552"/>
              <a:ext cx="965" cy="248"/>
            </a:xfrm>
            <a:prstGeom prst="rect">
              <a:avLst/>
            </a:prstGeom>
            <a:solidFill>
              <a:srgbClr val="0000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solidFill>
                    <a:srgbClr val="FFFF00"/>
                  </a:solidFill>
                </a:rPr>
                <a:t>R&amp;D</a:t>
              </a:r>
            </a:p>
          </p:txBody>
        </p:sp>
      </p:grpSp>
      <p:grpSp>
        <p:nvGrpSpPr>
          <p:cNvPr id="21509" name="Group 11"/>
          <p:cNvGrpSpPr>
            <a:grpSpLocks/>
          </p:cNvGrpSpPr>
          <p:nvPr/>
        </p:nvGrpSpPr>
        <p:grpSpPr bwMode="auto">
          <a:xfrm>
            <a:off x="2973388" y="4235450"/>
            <a:ext cx="1517650" cy="762000"/>
            <a:chOff x="2880" y="2784"/>
            <a:chExt cx="956" cy="480"/>
          </a:xfrm>
        </p:grpSpPr>
        <p:sp>
          <p:nvSpPr>
            <p:cNvPr id="21527" name="AutoShape 12"/>
            <p:cNvSpPr>
              <a:spLocks noChangeArrowheads="1"/>
            </p:cNvSpPr>
            <p:nvPr/>
          </p:nvSpPr>
          <p:spPr bwMode="auto">
            <a:xfrm>
              <a:off x="2880" y="2784"/>
              <a:ext cx="912" cy="480"/>
            </a:xfrm>
            <a:prstGeom prst="roundRect">
              <a:avLst>
                <a:gd name="adj" fmla="val 16667"/>
              </a:avLst>
            </a:prstGeom>
            <a:solidFill>
              <a:srgbClr val="0000FF"/>
            </a:solidFill>
            <a:ln w="1270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1528" name="Rectangle 13"/>
            <p:cNvSpPr>
              <a:spLocks noChangeArrowheads="1"/>
            </p:cNvSpPr>
            <p:nvPr/>
          </p:nvSpPr>
          <p:spPr bwMode="auto">
            <a:xfrm>
              <a:off x="2895" y="2879"/>
              <a:ext cx="94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000">
                  <a:solidFill>
                    <a:srgbClr val="FFFF00"/>
                  </a:solidFill>
                </a:rPr>
                <a:t>Accounting</a:t>
              </a:r>
              <a:endParaRPr lang="en-US" altLang="en-US" sz="2000">
                <a:solidFill>
                  <a:schemeClr val="hlink"/>
                </a:solidFill>
              </a:endParaRPr>
            </a:p>
          </p:txBody>
        </p:sp>
      </p:grpSp>
      <p:sp>
        <p:nvSpPr>
          <p:cNvPr id="21510" name="AutoShape 14"/>
          <p:cNvSpPr>
            <a:spLocks noChangeArrowheads="1"/>
          </p:cNvSpPr>
          <p:nvPr/>
        </p:nvSpPr>
        <p:spPr bwMode="auto">
          <a:xfrm>
            <a:off x="5146675" y="4237038"/>
            <a:ext cx="1447800" cy="760412"/>
          </a:xfrm>
          <a:prstGeom prst="roundRect">
            <a:avLst>
              <a:gd name="adj" fmla="val 16667"/>
            </a:avLst>
          </a:prstGeom>
          <a:solidFill>
            <a:srgbClr val="0000FF"/>
          </a:solidFill>
          <a:ln w="1270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1511" name="Rectangle 15"/>
          <p:cNvSpPr>
            <a:spLocks noChangeArrowheads="1"/>
          </p:cNvSpPr>
          <p:nvPr/>
        </p:nvSpPr>
        <p:spPr bwMode="auto">
          <a:xfrm>
            <a:off x="5162550" y="4386263"/>
            <a:ext cx="1366838"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solidFill>
                  <a:srgbClr val="FFFF00"/>
                </a:solidFill>
              </a:rPr>
              <a:t>Marketing</a:t>
            </a:r>
            <a:endParaRPr lang="en-US" altLang="en-US" sz="2000">
              <a:solidFill>
                <a:schemeClr val="hlink"/>
              </a:solidFill>
            </a:endParaRPr>
          </a:p>
        </p:txBody>
      </p:sp>
      <p:grpSp>
        <p:nvGrpSpPr>
          <p:cNvPr id="21512" name="Group 16"/>
          <p:cNvGrpSpPr>
            <a:grpSpLocks/>
          </p:cNvGrpSpPr>
          <p:nvPr/>
        </p:nvGrpSpPr>
        <p:grpSpPr bwMode="auto">
          <a:xfrm>
            <a:off x="7181850" y="4233863"/>
            <a:ext cx="1643063" cy="762000"/>
            <a:chOff x="4608" y="3408"/>
            <a:chExt cx="912" cy="480"/>
          </a:xfrm>
        </p:grpSpPr>
        <p:sp>
          <p:nvSpPr>
            <p:cNvPr id="21525" name="AutoShape 17"/>
            <p:cNvSpPr>
              <a:spLocks noChangeArrowheads="1"/>
            </p:cNvSpPr>
            <p:nvPr/>
          </p:nvSpPr>
          <p:spPr bwMode="auto">
            <a:xfrm>
              <a:off x="4608" y="3408"/>
              <a:ext cx="912" cy="480"/>
            </a:xfrm>
            <a:prstGeom prst="roundRect">
              <a:avLst>
                <a:gd name="adj" fmla="val 16667"/>
              </a:avLst>
            </a:prstGeom>
            <a:solidFill>
              <a:srgbClr val="0000FF"/>
            </a:solidFill>
            <a:ln w="12700">
              <a:solidFill>
                <a:schemeClr val="tx1"/>
              </a:solidFill>
              <a:round/>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1526" name="Rectangle 18"/>
            <p:cNvSpPr>
              <a:spLocks noChangeArrowheads="1"/>
            </p:cNvSpPr>
            <p:nvPr/>
          </p:nvSpPr>
          <p:spPr bwMode="auto">
            <a:xfrm>
              <a:off x="4656" y="3408"/>
              <a:ext cx="819" cy="440"/>
            </a:xfrm>
            <a:prstGeom prst="rect">
              <a:avLst/>
            </a:prstGeom>
            <a:solidFill>
              <a:srgbClr val="0000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000">
                  <a:solidFill>
                    <a:srgbClr val="FFFF00"/>
                  </a:solidFill>
                </a:rPr>
                <a:t>Human </a:t>
              </a:r>
            </a:p>
            <a:p>
              <a:pPr algn="ctr">
                <a:spcBef>
                  <a:spcPct val="0"/>
                </a:spcBef>
                <a:buFontTx/>
                <a:buNone/>
              </a:pPr>
              <a:r>
                <a:rPr lang="en-US" altLang="en-US" sz="2000">
                  <a:solidFill>
                    <a:srgbClr val="FFFF00"/>
                  </a:solidFill>
                </a:rPr>
                <a:t>Resources</a:t>
              </a:r>
              <a:endParaRPr lang="en-US" altLang="en-US" sz="2000">
                <a:solidFill>
                  <a:schemeClr val="hlink"/>
                </a:solidFill>
              </a:endParaRPr>
            </a:p>
          </p:txBody>
        </p:sp>
      </p:grpSp>
      <p:sp>
        <p:nvSpPr>
          <p:cNvPr id="21513" name="Rectangle 19"/>
          <p:cNvSpPr>
            <a:spLocks noChangeArrowheads="1"/>
          </p:cNvSpPr>
          <p:nvPr/>
        </p:nvSpPr>
        <p:spPr bwMode="auto">
          <a:xfrm>
            <a:off x="2533650" y="2328863"/>
            <a:ext cx="42164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1"/>
              <a:t>Chief Executive Officer</a:t>
            </a:r>
          </a:p>
        </p:txBody>
      </p:sp>
      <p:sp>
        <p:nvSpPr>
          <p:cNvPr id="21515" name="Line 21"/>
          <p:cNvSpPr>
            <a:spLocks noChangeShapeType="1"/>
          </p:cNvSpPr>
          <p:nvPr/>
        </p:nvSpPr>
        <p:spPr bwMode="auto">
          <a:xfrm>
            <a:off x="1695450" y="3548063"/>
            <a:ext cx="6248400" cy="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6" name="Line 22"/>
          <p:cNvSpPr>
            <a:spLocks noChangeShapeType="1"/>
          </p:cNvSpPr>
          <p:nvPr/>
        </p:nvSpPr>
        <p:spPr bwMode="auto">
          <a:xfrm flipV="1">
            <a:off x="4819650" y="2862263"/>
            <a:ext cx="0" cy="6858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7" name="Line 23"/>
          <p:cNvSpPr>
            <a:spLocks noChangeShapeType="1"/>
          </p:cNvSpPr>
          <p:nvPr/>
        </p:nvSpPr>
        <p:spPr bwMode="auto">
          <a:xfrm>
            <a:off x="3752850" y="3548063"/>
            <a:ext cx="0" cy="6858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8" name="Line 24"/>
          <p:cNvSpPr>
            <a:spLocks noChangeShapeType="1"/>
          </p:cNvSpPr>
          <p:nvPr/>
        </p:nvSpPr>
        <p:spPr bwMode="auto">
          <a:xfrm>
            <a:off x="5810250" y="3548063"/>
            <a:ext cx="0" cy="6858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9" name="Line 25"/>
          <p:cNvSpPr>
            <a:spLocks noChangeShapeType="1"/>
          </p:cNvSpPr>
          <p:nvPr/>
        </p:nvSpPr>
        <p:spPr bwMode="auto">
          <a:xfrm>
            <a:off x="7943850" y="3548063"/>
            <a:ext cx="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20" name="Line 26"/>
          <p:cNvSpPr>
            <a:spLocks noChangeShapeType="1"/>
          </p:cNvSpPr>
          <p:nvPr/>
        </p:nvSpPr>
        <p:spPr bwMode="auto">
          <a:xfrm>
            <a:off x="2762250" y="3548063"/>
            <a:ext cx="0" cy="17526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21" name="Line 27"/>
          <p:cNvSpPr>
            <a:spLocks noChangeShapeType="1"/>
          </p:cNvSpPr>
          <p:nvPr/>
        </p:nvSpPr>
        <p:spPr bwMode="auto">
          <a:xfrm>
            <a:off x="6877050" y="3548063"/>
            <a:ext cx="0" cy="18288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21522" name="AutoShape 28"/>
          <p:cNvCxnSpPr>
            <a:cxnSpLocks noChangeShapeType="1"/>
            <a:stCxn id="21515" idx="0"/>
          </p:cNvCxnSpPr>
          <p:nvPr/>
        </p:nvCxnSpPr>
        <p:spPr bwMode="auto">
          <a:xfrm>
            <a:off x="1695450" y="3509963"/>
            <a:ext cx="1588" cy="723900"/>
          </a:xfrm>
          <a:prstGeom prst="straightConnector1">
            <a:avLst/>
          </a:prstGeom>
          <a:noFill/>
          <a:ln w="76200">
            <a:solidFill>
              <a:schemeClr val="tx1"/>
            </a:solidFill>
            <a:round/>
            <a:headEnd/>
            <a:tailEnd/>
          </a:ln>
          <a:extLst>
            <a:ext uri="{909E8E84-426E-40DD-AFC4-6F175D3DCCD1}">
              <a14:hiddenFill xmlns:a14="http://schemas.microsoft.com/office/drawing/2010/main">
                <a:noFill/>
              </a14:hiddenFill>
            </a:ext>
          </a:extLst>
        </p:spPr>
      </p:cxnSp>
      <p:cxnSp>
        <p:nvCxnSpPr>
          <p:cNvPr id="21523" name="AutoShape 29"/>
          <p:cNvCxnSpPr>
            <a:cxnSpLocks noChangeShapeType="1"/>
          </p:cNvCxnSpPr>
          <p:nvPr/>
        </p:nvCxnSpPr>
        <p:spPr bwMode="auto">
          <a:xfrm>
            <a:off x="7905750" y="3548063"/>
            <a:ext cx="0" cy="685800"/>
          </a:xfrm>
          <a:prstGeom prst="straightConnector1">
            <a:avLst/>
          </a:prstGeom>
          <a:noFill/>
          <a:ln w="76200">
            <a:solidFill>
              <a:schemeClr val="tx1"/>
            </a:solidFill>
            <a:round/>
            <a:headEnd/>
            <a:tailEnd/>
          </a:ln>
          <a:extLst>
            <a:ext uri="{909E8E84-426E-40DD-AFC4-6F175D3DCCD1}">
              <a14:hiddenFill xmlns:a14="http://schemas.microsoft.com/office/drawing/2010/main">
                <a:noFill/>
              </a14:hiddenFill>
            </a:ext>
          </a:extLst>
        </p:spPr>
      </p:cxnSp>
      <p:sp>
        <p:nvSpPr>
          <p:cNvPr id="21524" name="Text Box 30"/>
          <p:cNvSpPr txBox="1">
            <a:spLocks noChangeArrowheads="1"/>
          </p:cNvSpPr>
          <p:nvPr/>
        </p:nvSpPr>
        <p:spPr bwMode="auto">
          <a:xfrm>
            <a:off x="336884" y="676275"/>
            <a:ext cx="848802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smtClean="0">
                <a:solidFill>
                  <a:srgbClr val="0000FF"/>
                </a:solidFill>
              </a:rPr>
              <a:t>The ‘functional structure’ (aka u-form) is used to implement cost </a:t>
            </a:r>
            <a:r>
              <a:rPr lang="en-US" altLang="en-US" sz="2400" dirty="0">
                <a:solidFill>
                  <a:srgbClr val="0000FF"/>
                </a:solidFill>
              </a:rPr>
              <a:t>l</a:t>
            </a:r>
            <a:r>
              <a:rPr lang="en-US" altLang="en-US" sz="2400" dirty="0" smtClean="0">
                <a:solidFill>
                  <a:srgbClr val="0000FF"/>
                </a:solidFill>
              </a:rPr>
              <a:t>eadership... it allows for task specialization… CEO facilitates cost saving practices across functions… functional managers closely supervise employees</a:t>
            </a:r>
            <a:endParaRPr lang="en-US" altLang="en-US" sz="2400" dirty="0">
              <a:solidFill>
                <a:srgbClr val="0000FF"/>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2"/>
          <p:cNvSpPr txBox="1">
            <a:spLocks noChangeArrowheads="1"/>
          </p:cNvSpPr>
          <p:nvPr/>
        </p:nvSpPr>
        <p:spPr bwMode="auto">
          <a:xfrm>
            <a:off x="560388" y="647700"/>
            <a:ext cx="47831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Organizational Controls</a:t>
            </a:r>
          </a:p>
        </p:txBody>
      </p:sp>
      <p:sp>
        <p:nvSpPr>
          <p:cNvPr id="22531" name="Text Box 33"/>
          <p:cNvSpPr txBox="1">
            <a:spLocks noChangeArrowheads="1"/>
          </p:cNvSpPr>
          <p:nvPr/>
        </p:nvSpPr>
        <p:spPr bwMode="auto">
          <a:xfrm>
            <a:off x="952500" y="1444625"/>
            <a:ext cx="693737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Policies intended to influence behavior by aligning</a:t>
            </a:r>
          </a:p>
          <a:p>
            <a:pPr eaLnBrk="1" hangingPunct="1">
              <a:spcBef>
                <a:spcPct val="0"/>
              </a:spcBef>
              <a:buFontTx/>
              <a:buNone/>
            </a:pPr>
            <a:r>
              <a:rPr lang="en-US" altLang="en-US" sz="2400"/>
              <a:t>the interests of the individual with the interests of</a:t>
            </a:r>
          </a:p>
          <a:p>
            <a:pPr eaLnBrk="1" hangingPunct="1">
              <a:spcBef>
                <a:spcPct val="0"/>
              </a:spcBef>
              <a:buFontTx/>
              <a:buNone/>
            </a:pPr>
            <a:r>
              <a:rPr lang="en-US" altLang="en-US" sz="2400"/>
              <a:t>the organization</a:t>
            </a:r>
          </a:p>
        </p:txBody>
      </p:sp>
      <p:sp>
        <p:nvSpPr>
          <p:cNvPr id="44066" name="Text Box 34"/>
          <p:cNvSpPr txBox="1">
            <a:spLocks noChangeArrowheads="1"/>
          </p:cNvSpPr>
          <p:nvPr/>
        </p:nvSpPr>
        <p:spPr bwMode="auto">
          <a:xfrm>
            <a:off x="860425" y="2740025"/>
            <a:ext cx="3690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Management Controls</a:t>
            </a:r>
          </a:p>
        </p:txBody>
      </p:sp>
      <p:sp>
        <p:nvSpPr>
          <p:cNvPr id="44067" name="Text Box 35"/>
          <p:cNvSpPr txBox="1">
            <a:spLocks noChangeArrowheads="1"/>
          </p:cNvSpPr>
          <p:nvPr/>
        </p:nvSpPr>
        <p:spPr bwMode="auto">
          <a:xfrm>
            <a:off x="1141413" y="3248025"/>
            <a:ext cx="1133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FF"/>
                </a:solidFill>
              </a:rPr>
              <a:t>Formal</a:t>
            </a:r>
          </a:p>
        </p:txBody>
      </p:sp>
      <p:sp>
        <p:nvSpPr>
          <p:cNvPr id="44068" name="Text Box 36"/>
          <p:cNvSpPr txBox="1">
            <a:spLocks noChangeArrowheads="1"/>
          </p:cNvSpPr>
          <p:nvPr/>
        </p:nvSpPr>
        <p:spPr bwMode="auto">
          <a:xfrm>
            <a:off x="5343525" y="3248025"/>
            <a:ext cx="1285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0000FF"/>
                </a:solidFill>
              </a:rPr>
              <a:t>Informal</a:t>
            </a:r>
          </a:p>
        </p:txBody>
      </p:sp>
      <p:sp>
        <p:nvSpPr>
          <p:cNvPr id="44069" name="Text Box 37"/>
          <p:cNvSpPr txBox="1">
            <a:spLocks noChangeArrowheads="1"/>
          </p:cNvSpPr>
          <p:nvPr/>
        </p:nvSpPr>
        <p:spPr bwMode="auto">
          <a:xfrm>
            <a:off x="5507038" y="3684588"/>
            <a:ext cx="1374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culture</a:t>
            </a:r>
          </a:p>
        </p:txBody>
      </p:sp>
      <p:sp>
        <p:nvSpPr>
          <p:cNvPr id="44070" name="Text Box 38"/>
          <p:cNvSpPr txBox="1">
            <a:spLocks noChangeArrowheads="1"/>
          </p:cNvSpPr>
          <p:nvPr/>
        </p:nvSpPr>
        <p:spPr bwMode="auto">
          <a:xfrm>
            <a:off x="1263650" y="3706813"/>
            <a:ext cx="2903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cs typeface="Arial" panose="020B0604020202020204" pitchFamily="34" charset="0"/>
              </a:rPr>
              <a:t>•  budgeting policies</a:t>
            </a:r>
          </a:p>
        </p:txBody>
      </p:sp>
      <p:sp>
        <p:nvSpPr>
          <p:cNvPr id="44071" name="Text Box 39"/>
          <p:cNvSpPr txBox="1">
            <a:spLocks noChangeArrowheads="1"/>
          </p:cNvSpPr>
          <p:nvPr/>
        </p:nvSpPr>
        <p:spPr bwMode="auto">
          <a:xfrm>
            <a:off x="1263650" y="4200525"/>
            <a:ext cx="2308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credit policies</a:t>
            </a:r>
          </a:p>
        </p:txBody>
      </p:sp>
      <p:sp>
        <p:nvSpPr>
          <p:cNvPr id="44072" name="Text Box 40"/>
          <p:cNvSpPr txBox="1">
            <a:spLocks noChangeArrowheads="1"/>
          </p:cNvSpPr>
          <p:nvPr/>
        </p:nvSpPr>
        <p:spPr bwMode="auto">
          <a:xfrm>
            <a:off x="1263650" y="4694238"/>
            <a:ext cx="2801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spending policies</a:t>
            </a:r>
          </a:p>
        </p:txBody>
      </p:sp>
      <p:sp>
        <p:nvSpPr>
          <p:cNvPr id="44073" name="Text Box 41"/>
          <p:cNvSpPr txBox="1">
            <a:spLocks noChangeArrowheads="1"/>
          </p:cNvSpPr>
          <p:nvPr/>
        </p:nvSpPr>
        <p:spPr bwMode="auto">
          <a:xfrm>
            <a:off x="1263650" y="5187950"/>
            <a:ext cx="2308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travel policies</a:t>
            </a:r>
          </a:p>
        </p:txBody>
      </p:sp>
      <p:sp>
        <p:nvSpPr>
          <p:cNvPr id="44074" name="Text Box 42"/>
          <p:cNvSpPr txBox="1">
            <a:spLocks noChangeArrowheads="1"/>
          </p:cNvSpPr>
          <p:nvPr/>
        </p:nvSpPr>
        <p:spPr bwMode="auto">
          <a:xfrm>
            <a:off x="1263650" y="5681663"/>
            <a:ext cx="3055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purchasing policies</a:t>
            </a:r>
          </a:p>
        </p:txBody>
      </p:sp>
      <p:sp>
        <p:nvSpPr>
          <p:cNvPr id="44075" name="Text Box 43"/>
          <p:cNvSpPr txBox="1">
            <a:spLocks noChangeArrowheads="1"/>
          </p:cNvSpPr>
          <p:nvPr/>
        </p:nvSpPr>
        <p:spPr bwMode="auto">
          <a:xfrm>
            <a:off x="5507038" y="4171950"/>
            <a:ext cx="1611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attitudes</a:t>
            </a:r>
          </a:p>
        </p:txBody>
      </p:sp>
      <p:sp>
        <p:nvSpPr>
          <p:cNvPr id="44076" name="Text Box 44"/>
          <p:cNvSpPr txBox="1">
            <a:spLocks noChangeArrowheads="1"/>
          </p:cNvSpPr>
          <p:nvPr/>
        </p:nvSpPr>
        <p:spPr bwMode="auto">
          <a:xfrm>
            <a:off x="5507038" y="4660900"/>
            <a:ext cx="2732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leadership styles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66"/>
                                        </p:tgtEl>
                                        <p:attrNameLst>
                                          <p:attrName>style.visibility</p:attrName>
                                        </p:attrNameLst>
                                      </p:cBhvr>
                                      <p:to>
                                        <p:strVal val="visible"/>
                                      </p:to>
                                    </p:set>
                                    <p:animEffect transition="in" filter="dissolve">
                                      <p:cBhvr>
                                        <p:cTn id="7" dur="500"/>
                                        <p:tgtEl>
                                          <p:spTgt spid="440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67"/>
                                        </p:tgtEl>
                                        <p:attrNameLst>
                                          <p:attrName>style.visibility</p:attrName>
                                        </p:attrNameLst>
                                      </p:cBhvr>
                                      <p:to>
                                        <p:strVal val="visible"/>
                                      </p:to>
                                    </p:set>
                                    <p:animEffect transition="in" filter="checkerboard(across)">
                                      <p:cBhvr>
                                        <p:cTn id="12" dur="500"/>
                                        <p:tgtEl>
                                          <p:spTgt spid="44067"/>
                                        </p:tgtEl>
                                      </p:cBhvr>
                                    </p:animEffect>
                                  </p:childTnLst>
                                </p:cTn>
                              </p:par>
                            </p:childTnLst>
                          </p:cTn>
                        </p:par>
                        <p:par>
                          <p:cTn id="13" fill="hold" nodeType="afterGroup">
                            <p:stCondLst>
                              <p:cond delay="500"/>
                            </p:stCondLst>
                            <p:childTnLst>
                              <p:par>
                                <p:cTn id="14" presetID="5" presetClass="entr" presetSubtype="10" fill="hold" grpId="0" nodeType="afterEffect">
                                  <p:stCondLst>
                                    <p:cond delay="0"/>
                                  </p:stCondLst>
                                  <p:childTnLst>
                                    <p:set>
                                      <p:cBhvr>
                                        <p:cTn id="15" dur="1" fill="hold">
                                          <p:stCondLst>
                                            <p:cond delay="0"/>
                                          </p:stCondLst>
                                        </p:cTn>
                                        <p:tgtEl>
                                          <p:spTgt spid="44068"/>
                                        </p:tgtEl>
                                        <p:attrNameLst>
                                          <p:attrName>style.visibility</p:attrName>
                                        </p:attrNameLst>
                                      </p:cBhvr>
                                      <p:to>
                                        <p:strVal val="visible"/>
                                      </p:to>
                                    </p:set>
                                    <p:animEffect transition="in" filter="checkerboard(across)">
                                      <p:cBhvr>
                                        <p:cTn id="16" dur="500"/>
                                        <p:tgtEl>
                                          <p:spTgt spid="440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44070"/>
                                        </p:tgtEl>
                                        <p:attrNameLst>
                                          <p:attrName>style.visibility</p:attrName>
                                        </p:attrNameLst>
                                      </p:cBhvr>
                                      <p:to>
                                        <p:strVal val="visible"/>
                                      </p:to>
                                    </p:set>
                                    <p:anim calcmode="lin" valueType="num">
                                      <p:cBhvr>
                                        <p:cTn id="21" dur="500" fill="hold"/>
                                        <p:tgtEl>
                                          <p:spTgt spid="44070"/>
                                        </p:tgtEl>
                                        <p:attrNameLst>
                                          <p:attrName>ppt_w</p:attrName>
                                        </p:attrNameLst>
                                      </p:cBhvr>
                                      <p:tavLst>
                                        <p:tav tm="0">
                                          <p:val>
                                            <p:fltVal val="0"/>
                                          </p:val>
                                        </p:tav>
                                        <p:tav tm="100000">
                                          <p:val>
                                            <p:strVal val="#ppt_w"/>
                                          </p:val>
                                        </p:tav>
                                      </p:tavLst>
                                    </p:anim>
                                    <p:anim calcmode="lin" valueType="num">
                                      <p:cBhvr>
                                        <p:cTn id="22" dur="500" fill="hold"/>
                                        <p:tgtEl>
                                          <p:spTgt spid="44070"/>
                                        </p:tgtEl>
                                        <p:attrNameLst>
                                          <p:attrName>ppt_h</p:attrName>
                                        </p:attrNameLst>
                                      </p:cBhvr>
                                      <p:tavLst>
                                        <p:tav tm="0">
                                          <p:val>
                                            <p:strVal val="#ppt_h"/>
                                          </p:val>
                                        </p:tav>
                                        <p:tav tm="100000">
                                          <p:val>
                                            <p:strVal val="#ppt_h"/>
                                          </p:val>
                                        </p:tav>
                                      </p:tavLst>
                                    </p:anim>
                                  </p:childTnLst>
                                </p:cTn>
                              </p:par>
                            </p:childTnLst>
                          </p:cTn>
                        </p:par>
                        <p:par>
                          <p:cTn id="23" fill="hold" nodeType="afterGroup">
                            <p:stCondLst>
                              <p:cond delay="500"/>
                            </p:stCondLst>
                            <p:childTnLst>
                              <p:par>
                                <p:cTn id="24" presetID="17" presetClass="entr" presetSubtype="10" fill="hold" grpId="0" nodeType="afterEffect">
                                  <p:stCondLst>
                                    <p:cond delay="0"/>
                                  </p:stCondLst>
                                  <p:childTnLst>
                                    <p:set>
                                      <p:cBhvr>
                                        <p:cTn id="25" dur="1" fill="hold">
                                          <p:stCondLst>
                                            <p:cond delay="0"/>
                                          </p:stCondLst>
                                        </p:cTn>
                                        <p:tgtEl>
                                          <p:spTgt spid="44071"/>
                                        </p:tgtEl>
                                        <p:attrNameLst>
                                          <p:attrName>style.visibility</p:attrName>
                                        </p:attrNameLst>
                                      </p:cBhvr>
                                      <p:to>
                                        <p:strVal val="visible"/>
                                      </p:to>
                                    </p:set>
                                    <p:anim calcmode="lin" valueType="num">
                                      <p:cBhvr>
                                        <p:cTn id="26" dur="500" fill="hold"/>
                                        <p:tgtEl>
                                          <p:spTgt spid="44071"/>
                                        </p:tgtEl>
                                        <p:attrNameLst>
                                          <p:attrName>ppt_w</p:attrName>
                                        </p:attrNameLst>
                                      </p:cBhvr>
                                      <p:tavLst>
                                        <p:tav tm="0">
                                          <p:val>
                                            <p:fltVal val="0"/>
                                          </p:val>
                                        </p:tav>
                                        <p:tav tm="100000">
                                          <p:val>
                                            <p:strVal val="#ppt_w"/>
                                          </p:val>
                                        </p:tav>
                                      </p:tavLst>
                                    </p:anim>
                                    <p:anim calcmode="lin" valueType="num">
                                      <p:cBhvr>
                                        <p:cTn id="27" dur="500" fill="hold"/>
                                        <p:tgtEl>
                                          <p:spTgt spid="44071"/>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1000"/>
                            </p:stCondLst>
                            <p:childTnLst>
                              <p:par>
                                <p:cTn id="29" presetID="17" presetClass="entr" presetSubtype="10" fill="hold" grpId="0" nodeType="afterEffect">
                                  <p:stCondLst>
                                    <p:cond delay="0"/>
                                  </p:stCondLst>
                                  <p:childTnLst>
                                    <p:set>
                                      <p:cBhvr>
                                        <p:cTn id="30" dur="1" fill="hold">
                                          <p:stCondLst>
                                            <p:cond delay="0"/>
                                          </p:stCondLst>
                                        </p:cTn>
                                        <p:tgtEl>
                                          <p:spTgt spid="44072"/>
                                        </p:tgtEl>
                                        <p:attrNameLst>
                                          <p:attrName>style.visibility</p:attrName>
                                        </p:attrNameLst>
                                      </p:cBhvr>
                                      <p:to>
                                        <p:strVal val="visible"/>
                                      </p:to>
                                    </p:set>
                                    <p:anim calcmode="lin" valueType="num">
                                      <p:cBhvr>
                                        <p:cTn id="31" dur="500" fill="hold"/>
                                        <p:tgtEl>
                                          <p:spTgt spid="44072"/>
                                        </p:tgtEl>
                                        <p:attrNameLst>
                                          <p:attrName>ppt_w</p:attrName>
                                        </p:attrNameLst>
                                      </p:cBhvr>
                                      <p:tavLst>
                                        <p:tav tm="0">
                                          <p:val>
                                            <p:fltVal val="0"/>
                                          </p:val>
                                        </p:tav>
                                        <p:tav tm="100000">
                                          <p:val>
                                            <p:strVal val="#ppt_w"/>
                                          </p:val>
                                        </p:tav>
                                      </p:tavLst>
                                    </p:anim>
                                    <p:anim calcmode="lin" valueType="num">
                                      <p:cBhvr>
                                        <p:cTn id="32" dur="500" fill="hold"/>
                                        <p:tgtEl>
                                          <p:spTgt spid="44072"/>
                                        </p:tgtEl>
                                        <p:attrNameLst>
                                          <p:attrName>ppt_h</p:attrName>
                                        </p:attrNameLst>
                                      </p:cBhvr>
                                      <p:tavLst>
                                        <p:tav tm="0">
                                          <p:val>
                                            <p:strVal val="#ppt_h"/>
                                          </p:val>
                                        </p:tav>
                                        <p:tav tm="100000">
                                          <p:val>
                                            <p:strVal val="#ppt_h"/>
                                          </p:val>
                                        </p:tav>
                                      </p:tavLst>
                                    </p:anim>
                                  </p:childTnLst>
                                </p:cTn>
                              </p:par>
                            </p:childTnLst>
                          </p:cTn>
                        </p:par>
                        <p:par>
                          <p:cTn id="33" fill="hold" nodeType="afterGroup">
                            <p:stCondLst>
                              <p:cond delay="1500"/>
                            </p:stCondLst>
                            <p:childTnLst>
                              <p:par>
                                <p:cTn id="34" presetID="17" presetClass="entr" presetSubtype="10" fill="hold" grpId="0" nodeType="afterEffect">
                                  <p:stCondLst>
                                    <p:cond delay="0"/>
                                  </p:stCondLst>
                                  <p:childTnLst>
                                    <p:set>
                                      <p:cBhvr>
                                        <p:cTn id="35" dur="1" fill="hold">
                                          <p:stCondLst>
                                            <p:cond delay="0"/>
                                          </p:stCondLst>
                                        </p:cTn>
                                        <p:tgtEl>
                                          <p:spTgt spid="44073"/>
                                        </p:tgtEl>
                                        <p:attrNameLst>
                                          <p:attrName>style.visibility</p:attrName>
                                        </p:attrNameLst>
                                      </p:cBhvr>
                                      <p:to>
                                        <p:strVal val="visible"/>
                                      </p:to>
                                    </p:set>
                                    <p:anim calcmode="lin" valueType="num">
                                      <p:cBhvr>
                                        <p:cTn id="36" dur="500" fill="hold"/>
                                        <p:tgtEl>
                                          <p:spTgt spid="44073"/>
                                        </p:tgtEl>
                                        <p:attrNameLst>
                                          <p:attrName>ppt_w</p:attrName>
                                        </p:attrNameLst>
                                      </p:cBhvr>
                                      <p:tavLst>
                                        <p:tav tm="0">
                                          <p:val>
                                            <p:fltVal val="0"/>
                                          </p:val>
                                        </p:tav>
                                        <p:tav tm="100000">
                                          <p:val>
                                            <p:strVal val="#ppt_w"/>
                                          </p:val>
                                        </p:tav>
                                      </p:tavLst>
                                    </p:anim>
                                    <p:anim calcmode="lin" valueType="num">
                                      <p:cBhvr>
                                        <p:cTn id="37" dur="500" fill="hold"/>
                                        <p:tgtEl>
                                          <p:spTgt spid="44073"/>
                                        </p:tgtEl>
                                        <p:attrNameLst>
                                          <p:attrName>ppt_h</p:attrName>
                                        </p:attrNameLst>
                                      </p:cBhvr>
                                      <p:tavLst>
                                        <p:tav tm="0">
                                          <p:val>
                                            <p:strVal val="#ppt_h"/>
                                          </p:val>
                                        </p:tav>
                                        <p:tav tm="100000">
                                          <p:val>
                                            <p:strVal val="#ppt_h"/>
                                          </p:val>
                                        </p:tav>
                                      </p:tavLst>
                                    </p:anim>
                                  </p:childTnLst>
                                </p:cTn>
                              </p:par>
                            </p:childTnLst>
                          </p:cTn>
                        </p:par>
                        <p:par>
                          <p:cTn id="38" fill="hold" nodeType="afterGroup">
                            <p:stCondLst>
                              <p:cond delay="2000"/>
                            </p:stCondLst>
                            <p:childTnLst>
                              <p:par>
                                <p:cTn id="39" presetID="17" presetClass="entr" presetSubtype="10" fill="hold" grpId="0" nodeType="afterEffect">
                                  <p:stCondLst>
                                    <p:cond delay="0"/>
                                  </p:stCondLst>
                                  <p:childTnLst>
                                    <p:set>
                                      <p:cBhvr>
                                        <p:cTn id="40" dur="1" fill="hold">
                                          <p:stCondLst>
                                            <p:cond delay="0"/>
                                          </p:stCondLst>
                                        </p:cTn>
                                        <p:tgtEl>
                                          <p:spTgt spid="44074"/>
                                        </p:tgtEl>
                                        <p:attrNameLst>
                                          <p:attrName>style.visibility</p:attrName>
                                        </p:attrNameLst>
                                      </p:cBhvr>
                                      <p:to>
                                        <p:strVal val="visible"/>
                                      </p:to>
                                    </p:set>
                                    <p:anim calcmode="lin" valueType="num">
                                      <p:cBhvr>
                                        <p:cTn id="41" dur="500" fill="hold"/>
                                        <p:tgtEl>
                                          <p:spTgt spid="44074"/>
                                        </p:tgtEl>
                                        <p:attrNameLst>
                                          <p:attrName>ppt_w</p:attrName>
                                        </p:attrNameLst>
                                      </p:cBhvr>
                                      <p:tavLst>
                                        <p:tav tm="0">
                                          <p:val>
                                            <p:fltVal val="0"/>
                                          </p:val>
                                        </p:tav>
                                        <p:tav tm="100000">
                                          <p:val>
                                            <p:strVal val="#ppt_w"/>
                                          </p:val>
                                        </p:tav>
                                      </p:tavLst>
                                    </p:anim>
                                    <p:anim calcmode="lin" valueType="num">
                                      <p:cBhvr>
                                        <p:cTn id="42" dur="500" fill="hold"/>
                                        <p:tgtEl>
                                          <p:spTgt spid="44074"/>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10" fill="hold" grpId="0" nodeType="clickEffect">
                                  <p:stCondLst>
                                    <p:cond delay="0"/>
                                  </p:stCondLst>
                                  <p:childTnLst>
                                    <p:set>
                                      <p:cBhvr>
                                        <p:cTn id="46" dur="1" fill="hold">
                                          <p:stCondLst>
                                            <p:cond delay="0"/>
                                          </p:stCondLst>
                                        </p:cTn>
                                        <p:tgtEl>
                                          <p:spTgt spid="44069"/>
                                        </p:tgtEl>
                                        <p:attrNameLst>
                                          <p:attrName>style.visibility</p:attrName>
                                        </p:attrNameLst>
                                      </p:cBhvr>
                                      <p:to>
                                        <p:strVal val="visible"/>
                                      </p:to>
                                    </p:set>
                                    <p:anim calcmode="lin" valueType="num">
                                      <p:cBhvr>
                                        <p:cTn id="47" dur="500" fill="hold"/>
                                        <p:tgtEl>
                                          <p:spTgt spid="44069"/>
                                        </p:tgtEl>
                                        <p:attrNameLst>
                                          <p:attrName>ppt_w</p:attrName>
                                        </p:attrNameLst>
                                      </p:cBhvr>
                                      <p:tavLst>
                                        <p:tav tm="0">
                                          <p:val>
                                            <p:fltVal val="0"/>
                                          </p:val>
                                        </p:tav>
                                        <p:tav tm="100000">
                                          <p:val>
                                            <p:strVal val="#ppt_w"/>
                                          </p:val>
                                        </p:tav>
                                      </p:tavLst>
                                    </p:anim>
                                    <p:anim calcmode="lin" valueType="num">
                                      <p:cBhvr>
                                        <p:cTn id="48" dur="500" fill="hold"/>
                                        <p:tgtEl>
                                          <p:spTgt spid="44069"/>
                                        </p:tgtEl>
                                        <p:attrNameLst>
                                          <p:attrName>ppt_h</p:attrName>
                                        </p:attrNameLst>
                                      </p:cBhvr>
                                      <p:tavLst>
                                        <p:tav tm="0">
                                          <p:val>
                                            <p:strVal val="#ppt_h"/>
                                          </p:val>
                                        </p:tav>
                                        <p:tav tm="100000">
                                          <p:val>
                                            <p:strVal val="#ppt_h"/>
                                          </p:val>
                                        </p:tav>
                                      </p:tavLst>
                                    </p:anim>
                                  </p:childTnLst>
                                </p:cTn>
                              </p:par>
                            </p:childTnLst>
                          </p:cTn>
                        </p:par>
                        <p:par>
                          <p:cTn id="49" fill="hold" nodeType="afterGroup">
                            <p:stCondLst>
                              <p:cond delay="500"/>
                            </p:stCondLst>
                            <p:childTnLst>
                              <p:par>
                                <p:cTn id="50" presetID="17" presetClass="entr" presetSubtype="10" fill="hold" grpId="0" nodeType="afterEffect">
                                  <p:stCondLst>
                                    <p:cond delay="0"/>
                                  </p:stCondLst>
                                  <p:childTnLst>
                                    <p:set>
                                      <p:cBhvr>
                                        <p:cTn id="51" dur="1" fill="hold">
                                          <p:stCondLst>
                                            <p:cond delay="0"/>
                                          </p:stCondLst>
                                        </p:cTn>
                                        <p:tgtEl>
                                          <p:spTgt spid="44075"/>
                                        </p:tgtEl>
                                        <p:attrNameLst>
                                          <p:attrName>style.visibility</p:attrName>
                                        </p:attrNameLst>
                                      </p:cBhvr>
                                      <p:to>
                                        <p:strVal val="visible"/>
                                      </p:to>
                                    </p:set>
                                    <p:anim calcmode="lin" valueType="num">
                                      <p:cBhvr>
                                        <p:cTn id="52" dur="500" fill="hold"/>
                                        <p:tgtEl>
                                          <p:spTgt spid="44075"/>
                                        </p:tgtEl>
                                        <p:attrNameLst>
                                          <p:attrName>ppt_w</p:attrName>
                                        </p:attrNameLst>
                                      </p:cBhvr>
                                      <p:tavLst>
                                        <p:tav tm="0">
                                          <p:val>
                                            <p:fltVal val="0"/>
                                          </p:val>
                                        </p:tav>
                                        <p:tav tm="100000">
                                          <p:val>
                                            <p:strVal val="#ppt_w"/>
                                          </p:val>
                                        </p:tav>
                                      </p:tavLst>
                                    </p:anim>
                                    <p:anim calcmode="lin" valueType="num">
                                      <p:cBhvr>
                                        <p:cTn id="53" dur="500" fill="hold"/>
                                        <p:tgtEl>
                                          <p:spTgt spid="44075"/>
                                        </p:tgtEl>
                                        <p:attrNameLst>
                                          <p:attrName>ppt_h</p:attrName>
                                        </p:attrNameLst>
                                      </p:cBhvr>
                                      <p:tavLst>
                                        <p:tav tm="0">
                                          <p:val>
                                            <p:strVal val="#ppt_h"/>
                                          </p:val>
                                        </p:tav>
                                        <p:tav tm="100000">
                                          <p:val>
                                            <p:strVal val="#ppt_h"/>
                                          </p:val>
                                        </p:tav>
                                      </p:tavLst>
                                    </p:anim>
                                  </p:childTnLst>
                                </p:cTn>
                              </p:par>
                            </p:childTnLst>
                          </p:cTn>
                        </p:par>
                        <p:par>
                          <p:cTn id="54" fill="hold" nodeType="afterGroup">
                            <p:stCondLst>
                              <p:cond delay="1000"/>
                            </p:stCondLst>
                            <p:childTnLst>
                              <p:par>
                                <p:cTn id="55" presetID="17" presetClass="entr" presetSubtype="10" fill="hold" grpId="0" nodeType="afterEffect">
                                  <p:stCondLst>
                                    <p:cond delay="0"/>
                                  </p:stCondLst>
                                  <p:childTnLst>
                                    <p:set>
                                      <p:cBhvr>
                                        <p:cTn id="56" dur="1" fill="hold">
                                          <p:stCondLst>
                                            <p:cond delay="0"/>
                                          </p:stCondLst>
                                        </p:cTn>
                                        <p:tgtEl>
                                          <p:spTgt spid="44076"/>
                                        </p:tgtEl>
                                        <p:attrNameLst>
                                          <p:attrName>style.visibility</p:attrName>
                                        </p:attrNameLst>
                                      </p:cBhvr>
                                      <p:to>
                                        <p:strVal val="visible"/>
                                      </p:to>
                                    </p:set>
                                    <p:anim calcmode="lin" valueType="num">
                                      <p:cBhvr>
                                        <p:cTn id="57" dur="500" fill="hold"/>
                                        <p:tgtEl>
                                          <p:spTgt spid="44076"/>
                                        </p:tgtEl>
                                        <p:attrNameLst>
                                          <p:attrName>ppt_w</p:attrName>
                                        </p:attrNameLst>
                                      </p:cBhvr>
                                      <p:tavLst>
                                        <p:tav tm="0">
                                          <p:val>
                                            <p:fltVal val="0"/>
                                          </p:val>
                                        </p:tav>
                                        <p:tav tm="100000">
                                          <p:val>
                                            <p:strVal val="#ppt_w"/>
                                          </p:val>
                                        </p:tav>
                                      </p:tavLst>
                                    </p:anim>
                                    <p:anim calcmode="lin" valueType="num">
                                      <p:cBhvr>
                                        <p:cTn id="58" dur="500" fill="hold"/>
                                        <p:tgtEl>
                                          <p:spTgt spid="440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66" grpId="0"/>
      <p:bldP spid="44067" grpId="0"/>
      <p:bldP spid="44068" grpId="0"/>
      <p:bldP spid="44069" grpId="0"/>
      <p:bldP spid="44070" grpId="0"/>
      <p:bldP spid="44071" grpId="0"/>
      <p:bldP spid="44072" grpId="0"/>
      <p:bldP spid="44073" grpId="0"/>
      <p:bldP spid="44074" grpId="0"/>
      <p:bldP spid="44075" grpId="0"/>
      <p:bldP spid="4407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32"/>
          <p:cNvSpPr txBox="1">
            <a:spLocks noChangeArrowheads="1"/>
          </p:cNvSpPr>
          <p:nvPr/>
        </p:nvSpPr>
        <p:spPr bwMode="auto">
          <a:xfrm>
            <a:off x="560388" y="647700"/>
            <a:ext cx="59197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Organizational Controls cont.</a:t>
            </a:r>
          </a:p>
        </p:txBody>
      </p:sp>
      <p:sp>
        <p:nvSpPr>
          <p:cNvPr id="44066" name="Text Box 34"/>
          <p:cNvSpPr txBox="1">
            <a:spLocks noChangeArrowheads="1"/>
          </p:cNvSpPr>
          <p:nvPr/>
        </p:nvSpPr>
        <p:spPr bwMode="auto">
          <a:xfrm>
            <a:off x="798513" y="2752725"/>
            <a:ext cx="3546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hlinkClick r:id="rId3"/>
              </a:rPr>
              <a:t>Despair Incorporated</a:t>
            </a:r>
            <a:endParaRPr lang="en-US" altLang="en-US" sz="2800" dirty="0"/>
          </a:p>
        </p:txBody>
      </p:sp>
      <p:sp>
        <p:nvSpPr>
          <p:cNvPr id="44070" name="Text Box 38"/>
          <p:cNvSpPr txBox="1">
            <a:spLocks noChangeArrowheads="1"/>
          </p:cNvSpPr>
          <p:nvPr/>
        </p:nvSpPr>
        <p:spPr bwMode="auto">
          <a:xfrm>
            <a:off x="676275" y="1552575"/>
            <a:ext cx="6381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solidFill>
                  <a:srgbClr val="FF0000"/>
                </a:solidFill>
              </a:rPr>
              <a:t>Example of Cost Related Management Controls Taken Too Far</a:t>
            </a:r>
          </a:p>
          <a:p>
            <a:pPr eaLnBrk="1" hangingPunct="1">
              <a:spcBef>
                <a:spcPct val="0"/>
              </a:spcBef>
              <a:buFontTx/>
              <a:buNone/>
            </a:pPr>
            <a:endParaRPr lang="en-US" altLang="en-US" sz="2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66"/>
                                        </p:tgtEl>
                                        <p:attrNameLst>
                                          <p:attrName>style.visibility</p:attrName>
                                        </p:attrNameLst>
                                      </p:cBhvr>
                                      <p:to>
                                        <p:strVal val="visible"/>
                                      </p:to>
                                    </p:set>
                                    <p:animEffect transition="in" filter="dissolve">
                                      <p:cBhvr>
                                        <p:cTn id="7" dur="500"/>
                                        <p:tgtEl>
                                          <p:spTgt spid="440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44070"/>
                                        </p:tgtEl>
                                        <p:attrNameLst>
                                          <p:attrName>style.visibility</p:attrName>
                                        </p:attrNameLst>
                                      </p:cBhvr>
                                      <p:to>
                                        <p:strVal val="visible"/>
                                      </p:to>
                                    </p:set>
                                    <p:anim calcmode="lin" valueType="num">
                                      <p:cBhvr>
                                        <p:cTn id="12" dur="500" fill="hold"/>
                                        <p:tgtEl>
                                          <p:spTgt spid="44070"/>
                                        </p:tgtEl>
                                        <p:attrNameLst>
                                          <p:attrName>ppt_w</p:attrName>
                                        </p:attrNameLst>
                                      </p:cBhvr>
                                      <p:tavLst>
                                        <p:tav tm="0">
                                          <p:val>
                                            <p:fltVal val="0"/>
                                          </p:val>
                                        </p:tav>
                                        <p:tav tm="100000">
                                          <p:val>
                                            <p:strVal val="#ppt_w"/>
                                          </p:val>
                                        </p:tav>
                                      </p:tavLst>
                                    </p:anim>
                                    <p:anim calcmode="lin" valueType="num">
                                      <p:cBhvr>
                                        <p:cTn id="13" dur="500" fill="hold"/>
                                        <p:tgtEl>
                                          <p:spTgt spid="4407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66" grpId="0"/>
      <p:bldP spid="440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9"/>
          <p:cNvSpPr txBox="1">
            <a:spLocks noChangeArrowheads="1"/>
          </p:cNvSpPr>
          <p:nvPr/>
        </p:nvSpPr>
        <p:spPr bwMode="auto">
          <a:xfrm>
            <a:off x="560388" y="647700"/>
            <a:ext cx="59197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Organizational Controls cont.</a:t>
            </a:r>
          </a:p>
        </p:txBody>
      </p:sp>
      <p:sp>
        <p:nvSpPr>
          <p:cNvPr id="39946" name="Text Box 10"/>
          <p:cNvSpPr txBox="1">
            <a:spLocks noChangeArrowheads="1"/>
          </p:cNvSpPr>
          <p:nvPr/>
        </p:nvSpPr>
        <p:spPr bwMode="auto">
          <a:xfrm>
            <a:off x="1039813" y="1639888"/>
            <a:ext cx="380841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Compensation Policies</a:t>
            </a:r>
          </a:p>
        </p:txBody>
      </p:sp>
      <p:sp>
        <p:nvSpPr>
          <p:cNvPr id="39947" name="Text Box 11"/>
          <p:cNvSpPr txBox="1">
            <a:spLocks noChangeArrowheads="1"/>
          </p:cNvSpPr>
          <p:nvPr/>
        </p:nvSpPr>
        <p:spPr bwMode="auto">
          <a:xfrm>
            <a:off x="1433513" y="2386013"/>
            <a:ext cx="2238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stock options</a:t>
            </a:r>
          </a:p>
        </p:txBody>
      </p:sp>
      <p:sp>
        <p:nvSpPr>
          <p:cNvPr id="39948" name="Text Box 12"/>
          <p:cNvSpPr txBox="1">
            <a:spLocks noChangeArrowheads="1"/>
          </p:cNvSpPr>
          <p:nvPr/>
        </p:nvSpPr>
        <p:spPr bwMode="auto">
          <a:xfrm>
            <a:off x="1441450" y="3070225"/>
            <a:ext cx="38186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dirty="0"/>
              <a:t>•  </a:t>
            </a:r>
            <a:r>
              <a:rPr lang="en-US" altLang="en-US" sz="2400" dirty="0" smtClean="0"/>
              <a:t>compensation </a:t>
            </a:r>
            <a:r>
              <a:rPr lang="en-US" altLang="en-US" sz="2400" dirty="0"/>
              <a:t>based on:</a:t>
            </a:r>
          </a:p>
        </p:txBody>
      </p:sp>
      <p:sp>
        <p:nvSpPr>
          <p:cNvPr id="39949" name="Text Box 13"/>
          <p:cNvSpPr txBox="1">
            <a:spLocks noChangeArrowheads="1"/>
          </p:cNvSpPr>
          <p:nvPr/>
        </p:nvSpPr>
        <p:spPr bwMode="auto">
          <a:xfrm>
            <a:off x="1925638" y="3624263"/>
            <a:ext cx="2357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cost reduction</a:t>
            </a:r>
          </a:p>
        </p:txBody>
      </p:sp>
      <p:sp>
        <p:nvSpPr>
          <p:cNvPr id="39950" name="Text Box 14"/>
          <p:cNvSpPr txBox="1">
            <a:spLocks noChangeArrowheads="1"/>
          </p:cNvSpPr>
          <p:nvPr/>
        </p:nvSpPr>
        <p:spPr bwMode="auto">
          <a:xfrm>
            <a:off x="1933575" y="4146550"/>
            <a:ext cx="3376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financial performance</a:t>
            </a:r>
          </a:p>
        </p:txBody>
      </p:sp>
      <p:sp>
        <p:nvSpPr>
          <p:cNvPr id="39951" name="Text Box 15"/>
          <p:cNvSpPr txBox="1">
            <a:spLocks noChangeArrowheads="1"/>
          </p:cNvSpPr>
          <p:nvPr/>
        </p:nvSpPr>
        <p:spPr bwMode="auto">
          <a:xfrm>
            <a:off x="5314950" y="2379663"/>
            <a:ext cx="3409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non-monetary awards</a:t>
            </a:r>
          </a:p>
        </p:txBody>
      </p:sp>
      <p:sp>
        <p:nvSpPr>
          <p:cNvPr id="39952" name="Text Box 16"/>
          <p:cNvSpPr txBox="1">
            <a:spLocks noChangeArrowheads="1"/>
          </p:cNvSpPr>
          <p:nvPr/>
        </p:nvSpPr>
        <p:spPr bwMode="auto">
          <a:xfrm>
            <a:off x="5735638" y="2801938"/>
            <a:ext cx="1747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vacations</a:t>
            </a:r>
          </a:p>
        </p:txBody>
      </p:sp>
      <p:sp>
        <p:nvSpPr>
          <p:cNvPr id="39953" name="Text Box 17"/>
          <p:cNvSpPr txBox="1">
            <a:spLocks noChangeArrowheads="1"/>
          </p:cNvSpPr>
          <p:nvPr/>
        </p:nvSpPr>
        <p:spPr bwMode="auto">
          <a:xfrm>
            <a:off x="5749925" y="3252788"/>
            <a:ext cx="2427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parking places</a:t>
            </a:r>
          </a:p>
        </p:txBody>
      </p:sp>
      <p:sp>
        <p:nvSpPr>
          <p:cNvPr id="39954" name="Text Box 18"/>
          <p:cNvSpPr txBox="1">
            <a:spLocks noChangeArrowheads="1"/>
          </p:cNvSpPr>
          <p:nvPr/>
        </p:nvSpPr>
        <p:spPr bwMode="auto">
          <a:xfrm>
            <a:off x="828081" y="5334000"/>
            <a:ext cx="75561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dirty="0">
                <a:solidFill>
                  <a:srgbClr val="0000FF"/>
                </a:solidFill>
              </a:rPr>
              <a:t>Compensation </a:t>
            </a:r>
            <a:r>
              <a:rPr lang="en-US" altLang="en-US" sz="2400" dirty="0" smtClean="0">
                <a:solidFill>
                  <a:srgbClr val="0000FF"/>
                </a:solidFill>
              </a:rPr>
              <a:t>policies should reinforce </a:t>
            </a:r>
            <a:endParaRPr lang="en-US" altLang="en-US" sz="2400" dirty="0">
              <a:solidFill>
                <a:srgbClr val="0000FF"/>
              </a:solidFill>
            </a:endParaRPr>
          </a:p>
          <a:p>
            <a:pPr algn="ctr" eaLnBrk="1" hangingPunct="1">
              <a:spcBef>
                <a:spcPct val="0"/>
              </a:spcBef>
              <a:buFontTx/>
              <a:buNone/>
            </a:pPr>
            <a:r>
              <a:rPr lang="en-US" altLang="en-US" sz="2400" dirty="0">
                <a:solidFill>
                  <a:srgbClr val="0000FF"/>
                </a:solidFill>
              </a:rPr>
              <a:t>m</a:t>
            </a:r>
            <a:r>
              <a:rPr lang="en-US" altLang="en-US" sz="2400" dirty="0" smtClean="0">
                <a:solidFill>
                  <a:srgbClr val="0000FF"/>
                </a:solidFill>
              </a:rPr>
              <a:t>anagement controls focus on low cost and efficiency</a:t>
            </a:r>
            <a:endParaRPr lang="en-US" altLang="en-US" sz="2400" dirty="0">
              <a:solidFill>
                <a:srgbClr val="0000FF"/>
              </a:solidFill>
            </a:endParaRPr>
          </a:p>
        </p:txBody>
      </p:sp>
      <p:sp>
        <p:nvSpPr>
          <p:cNvPr id="39955" name="Text Box 19"/>
          <p:cNvSpPr txBox="1">
            <a:spLocks noChangeArrowheads="1"/>
          </p:cNvSpPr>
          <p:nvPr/>
        </p:nvSpPr>
        <p:spPr bwMode="auto">
          <a:xfrm>
            <a:off x="5757863" y="3725863"/>
            <a:ext cx="2035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  office decor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6"/>
                                        </p:tgtEl>
                                        <p:attrNameLst>
                                          <p:attrName>style.visibility</p:attrName>
                                        </p:attrNameLst>
                                      </p:cBhvr>
                                      <p:to>
                                        <p:strVal val="visible"/>
                                      </p:to>
                                    </p:set>
                                    <p:animEffect transition="in" filter="dissolve">
                                      <p:cBhvr>
                                        <p:cTn id="7" dur="500"/>
                                        <p:tgtEl>
                                          <p:spTgt spid="39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47"/>
                                        </p:tgtEl>
                                        <p:attrNameLst>
                                          <p:attrName>style.visibility</p:attrName>
                                        </p:attrNameLst>
                                      </p:cBhvr>
                                      <p:to>
                                        <p:strVal val="visible"/>
                                      </p:to>
                                    </p:set>
                                    <p:animEffect transition="in" filter="checkerboard(across)">
                                      <p:cBhvr>
                                        <p:cTn id="12" dur="500"/>
                                        <p:tgtEl>
                                          <p:spTgt spid="399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48"/>
                                        </p:tgtEl>
                                        <p:attrNameLst>
                                          <p:attrName>style.visibility</p:attrName>
                                        </p:attrNameLst>
                                      </p:cBhvr>
                                      <p:to>
                                        <p:strVal val="visible"/>
                                      </p:to>
                                    </p:set>
                                    <p:animEffect transition="in" filter="blinds(horizontal)">
                                      <p:cBhvr>
                                        <p:cTn id="17" dur="500"/>
                                        <p:tgtEl>
                                          <p:spTgt spid="399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9949"/>
                                        </p:tgtEl>
                                        <p:attrNameLst>
                                          <p:attrName>style.visibility</p:attrName>
                                        </p:attrNameLst>
                                      </p:cBhvr>
                                      <p:to>
                                        <p:strVal val="visible"/>
                                      </p:to>
                                    </p:set>
                                    <p:animEffect transition="in" filter="box(in)">
                                      <p:cBhvr>
                                        <p:cTn id="22" dur="500"/>
                                        <p:tgtEl>
                                          <p:spTgt spid="3994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9950"/>
                                        </p:tgtEl>
                                        <p:attrNameLst>
                                          <p:attrName>style.visibility</p:attrName>
                                        </p:attrNameLst>
                                      </p:cBhvr>
                                      <p:to>
                                        <p:strVal val="visible"/>
                                      </p:to>
                                    </p:set>
                                    <p:animEffect transition="in" filter="box(in)">
                                      <p:cBhvr>
                                        <p:cTn id="27" dur="500"/>
                                        <p:tgtEl>
                                          <p:spTgt spid="3995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9951"/>
                                        </p:tgtEl>
                                        <p:attrNameLst>
                                          <p:attrName>style.visibility</p:attrName>
                                        </p:attrNameLst>
                                      </p:cBhvr>
                                      <p:to>
                                        <p:strVal val="visible"/>
                                      </p:to>
                                    </p:set>
                                    <p:animEffect transition="in" filter="checkerboard(across)">
                                      <p:cBhvr>
                                        <p:cTn id="32" dur="500"/>
                                        <p:tgtEl>
                                          <p:spTgt spid="399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9952"/>
                                        </p:tgtEl>
                                        <p:attrNameLst>
                                          <p:attrName>style.visibility</p:attrName>
                                        </p:attrNameLst>
                                      </p:cBhvr>
                                      <p:to>
                                        <p:strVal val="visible"/>
                                      </p:to>
                                    </p:set>
                                    <p:animEffect transition="in" filter="box(in)">
                                      <p:cBhvr>
                                        <p:cTn id="37" dur="500"/>
                                        <p:tgtEl>
                                          <p:spTgt spid="399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9953"/>
                                        </p:tgtEl>
                                        <p:attrNameLst>
                                          <p:attrName>style.visibility</p:attrName>
                                        </p:attrNameLst>
                                      </p:cBhvr>
                                      <p:to>
                                        <p:strVal val="visible"/>
                                      </p:to>
                                    </p:set>
                                    <p:animEffect transition="in" filter="box(in)">
                                      <p:cBhvr>
                                        <p:cTn id="42" dur="500"/>
                                        <p:tgtEl>
                                          <p:spTgt spid="3995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9955"/>
                                        </p:tgtEl>
                                        <p:attrNameLst>
                                          <p:attrName>style.visibility</p:attrName>
                                        </p:attrNameLst>
                                      </p:cBhvr>
                                      <p:to>
                                        <p:strVal val="visible"/>
                                      </p:to>
                                    </p:set>
                                    <p:animEffect transition="in" filter="dissolve">
                                      <p:cBhvr>
                                        <p:cTn id="47" dur="500"/>
                                        <p:tgtEl>
                                          <p:spTgt spid="3995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9954"/>
                                        </p:tgtEl>
                                        <p:attrNameLst>
                                          <p:attrName>style.visibility</p:attrName>
                                        </p:attrNameLst>
                                      </p:cBhvr>
                                      <p:to>
                                        <p:strVal val="visible"/>
                                      </p:to>
                                    </p:set>
                                    <p:animEffect transition="in" filter="diamond(in)">
                                      <p:cBhvr>
                                        <p:cTn id="52" dur="500"/>
                                        <p:tgtEl>
                                          <p:spTgt spid="39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6" grpId="0"/>
      <p:bldP spid="39947" grpId="0"/>
      <p:bldP spid="39948" grpId="0"/>
      <p:bldP spid="39949" grpId="0"/>
      <p:bldP spid="39950" grpId="0"/>
      <p:bldP spid="39951" grpId="0"/>
      <p:bldP spid="39952" grpId="0"/>
      <p:bldP spid="39953" grpId="0"/>
      <p:bldP spid="39954" grpId="0"/>
      <p:bldP spid="399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5" name="Rectangle 21"/>
          <p:cNvSpPr>
            <a:spLocks noChangeArrowheads="1"/>
          </p:cNvSpPr>
          <p:nvPr/>
        </p:nvSpPr>
        <p:spPr bwMode="auto">
          <a:xfrm>
            <a:off x="1179513" y="3303588"/>
            <a:ext cx="3248025" cy="3138487"/>
          </a:xfrm>
          <a:prstGeom prst="rect">
            <a:avLst/>
          </a:prstGeom>
          <a:solidFill>
            <a:srgbClr val="FFFF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000"/>
          </a:p>
        </p:txBody>
      </p:sp>
      <p:sp>
        <p:nvSpPr>
          <p:cNvPr id="25603" name="Text Box 9"/>
          <p:cNvSpPr txBox="1">
            <a:spLocks noChangeArrowheads="1"/>
          </p:cNvSpPr>
          <p:nvPr/>
        </p:nvSpPr>
        <p:spPr bwMode="auto">
          <a:xfrm>
            <a:off x="517525" y="531813"/>
            <a:ext cx="20367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a:solidFill>
                  <a:srgbClr val="0000FF"/>
                </a:solidFill>
              </a:rPr>
              <a:t>Summary</a:t>
            </a:r>
          </a:p>
        </p:txBody>
      </p:sp>
      <p:sp>
        <p:nvSpPr>
          <p:cNvPr id="41994" name="Text Box 10"/>
          <p:cNvSpPr txBox="1">
            <a:spLocks noChangeArrowheads="1"/>
          </p:cNvSpPr>
          <p:nvPr/>
        </p:nvSpPr>
        <p:spPr bwMode="auto">
          <a:xfrm>
            <a:off x="2576513" y="1247775"/>
            <a:ext cx="4003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t>Business Level Strategy</a:t>
            </a:r>
          </a:p>
        </p:txBody>
      </p:sp>
      <p:sp>
        <p:nvSpPr>
          <p:cNvPr id="41995" name="Text Box 11"/>
          <p:cNvSpPr txBox="1">
            <a:spLocks noChangeArrowheads="1"/>
          </p:cNvSpPr>
          <p:nvPr/>
        </p:nvSpPr>
        <p:spPr bwMode="auto">
          <a:xfrm>
            <a:off x="577850" y="1963738"/>
            <a:ext cx="27797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FF0000"/>
                </a:solidFill>
              </a:rPr>
              <a:t>Cost Leadership</a:t>
            </a:r>
          </a:p>
        </p:txBody>
      </p:sp>
      <p:sp>
        <p:nvSpPr>
          <p:cNvPr id="41997" name="Text Box 13"/>
          <p:cNvSpPr txBox="1">
            <a:spLocks noChangeArrowheads="1"/>
          </p:cNvSpPr>
          <p:nvPr/>
        </p:nvSpPr>
        <p:spPr bwMode="auto">
          <a:xfrm>
            <a:off x="909638" y="2560638"/>
            <a:ext cx="25066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Cost Advantages</a:t>
            </a:r>
          </a:p>
        </p:txBody>
      </p:sp>
      <p:sp>
        <p:nvSpPr>
          <p:cNvPr id="41998" name="Text Box 14"/>
          <p:cNvSpPr txBox="1">
            <a:spLocks noChangeArrowheads="1"/>
          </p:cNvSpPr>
          <p:nvPr/>
        </p:nvSpPr>
        <p:spPr bwMode="auto">
          <a:xfrm>
            <a:off x="1179513" y="3460750"/>
            <a:ext cx="2428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rPr>
              <a:t>Economies of Scale</a:t>
            </a:r>
          </a:p>
        </p:txBody>
      </p:sp>
      <p:sp>
        <p:nvSpPr>
          <p:cNvPr id="41999" name="Text Box 15"/>
          <p:cNvSpPr txBox="1">
            <a:spLocks noChangeArrowheads="1"/>
          </p:cNvSpPr>
          <p:nvPr/>
        </p:nvSpPr>
        <p:spPr bwMode="auto">
          <a:xfrm>
            <a:off x="1179513" y="3941763"/>
            <a:ext cx="276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rPr>
              <a:t>Diseconomies of Scale</a:t>
            </a:r>
          </a:p>
        </p:txBody>
      </p:sp>
      <p:sp>
        <p:nvSpPr>
          <p:cNvPr id="42000" name="Text Box 16"/>
          <p:cNvSpPr txBox="1">
            <a:spLocks noChangeArrowheads="1"/>
          </p:cNvSpPr>
          <p:nvPr/>
        </p:nvSpPr>
        <p:spPr bwMode="auto">
          <a:xfrm>
            <a:off x="1179513" y="4424363"/>
            <a:ext cx="3248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rPr>
              <a:t>Learning Curve Economies</a:t>
            </a:r>
          </a:p>
        </p:txBody>
      </p:sp>
      <p:sp>
        <p:nvSpPr>
          <p:cNvPr id="42001" name="Text Box 17"/>
          <p:cNvSpPr txBox="1">
            <a:spLocks noChangeArrowheads="1"/>
          </p:cNvSpPr>
          <p:nvPr/>
        </p:nvSpPr>
        <p:spPr bwMode="auto">
          <a:xfrm>
            <a:off x="1179513" y="4905375"/>
            <a:ext cx="292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rPr>
              <a:t>Differential Input Access</a:t>
            </a:r>
          </a:p>
        </p:txBody>
      </p:sp>
      <p:sp>
        <p:nvSpPr>
          <p:cNvPr id="42002" name="Text Box 18"/>
          <p:cNvSpPr txBox="1">
            <a:spLocks noChangeArrowheads="1"/>
          </p:cNvSpPr>
          <p:nvPr/>
        </p:nvSpPr>
        <p:spPr bwMode="auto">
          <a:xfrm>
            <a:off x="1179513" y="5387975"/>
            <a:ext cx="149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rPr>
              <a:t>Technology</a:t>
            </a:r>
          </a:p>
        </p:txBody>
      </p:sp>
      <p:sp>
        <p:nvSpPr>
          <p:cNvPr id="42003" name="Text Box 19"/>
          <p:cNvSpPr txBox="1">
            <a:spLocks noChangeArrowheads="1"/>
          </p:cNvSpPr>
          <p:nvPr/>
        </p:nvSpPr>
        <p:spPr bwMode="auto">
          <a:xfrm>
            <a:off x="1179513" y="5870575"/>
            <a:ext cx="18526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00FF"/>
                </a:solidFill>
              </a:rPr>
              <a:t>Policy Choices</a:t>
            </a:r>
          </a:p>
        </p:txBody>
      </p:sp>
      <p:sp>
        <p:nvSpPr>
          <p:cNvPr id="42004" name="Text Box 20"/>
          <p:cNvSpPr txBox="1">
            <a:spLocks noChangeArrowheads="1"/>
          </p:cNvSpPr>
          <p:nvPr/>
        </p:nvSpPr>
        <p:spPr bwMode="auto">
          <a:xfrm>
            <a:off x="5762625" y="4338638"/>
            <a:ext cx="28098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a:t>Competitive Advantage</a:t>
            </a:r>
          </a:p>
          <a:p>
            <a:pPr algn="ctr" eaLnBrk="1" hangingPunct="1">
              <a:spcBef>
                <a:spcPct val="0"/>
              </a:spcBef>
              <a:buFontTx/>
              <a:buNone/>
            </a:pPr>
            <a:r>
              <a:rPr lang="en-US" altLang="en-US" sz="2000"/>
              <a:t>Depends on Meeting</a:t>
            </a:r>
          </a:p>
          <a:p>
            <a:pPr algn="ctr" eaLnBrk="1" hangingPunct="1">
              <a:spcBef>
                <a:spcPct val="0"/>
              </a:spcBef>
              <a:buFontTx/>
              <a:buNone/>
            </a:pPr>
            <a:r>
              <a:rPr lang="en-US" altLang="en-US" sz="2000"/>
              <a:t>VRIO Criteria</a:t>
            </a:r>
          </a:p>
        </p:txBody>
      </p:sp>
      <p:sp>
        <p:nvSpPr>
          <p:cNvPr id="42008" name="Line 24"/>
          <p:cNvSpPr>
            <a:spLocks noChangeShapeType="1"/>
          </p:cNvSpPr>
          <p:nvPr/>
        </p:nvSpPr>
        <p:spPr bwMode="auto">
          <a:xfrm flipH="1">
            <a:off x="2249488" y="1766888"/>
            <a:ext cx="327025" cy="1968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2010" name="Line 26"/>
          <p:cNvSpPr>
            <a:spLocks noChangeShapeType="1"/>
          </p:cNvSpPr>
          <p:nvPr/>
        </p:nvSpPr>
        <p:spPr bwMode="auto">
          <a:xfrm>
            <a:off x="2262188" y="2439988"/>
            <a:ext cx="0" cy="2000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2011" name="Line 27"/>
          <p:cNvSpPr>
            <a:spLocks noChangeShapeType="1"/>
          </p:cNvSpPr>
          <p:nvPr/>
        </p:nvSpPr>
        <p:spPr bwMode="auto">
          <a:xfrm>
            <a:off x="2254250" y="3017838"/>
            <a:ext cx="0" cy="2000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2012" name="Line 28"/>
          <p:cNvSpPr>
            <a:spLocks noChangeShapeType="1"/>
          </p:cNvSpPr>
          <p:nvPr/>
        </p:nvSpPr>
        <p:spPr bwMode="auto">
          <a:xfrm flipV="1">
            <a:off x="4584700" y="4876800"/>
            <a:ext cx="1177925"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94"/>
                                        </p:tgtEl>
                                        <p:attrNameLst>
                                          <p:attrName>style.visibility</p:attrName>
                                        </p:attrNameLst>
                                      </p:cBhvr>
                                      <p:to>
                                        <p:strVal val="visible"/>
                                      </p:to>
                                    </p:set>
                                    <p:animEffect transition="in" filter="dissolve">
                                      <p:cBhvr>
                                        <p:cTn id="7" dur="500"/>
                                        <p:tgtEl>
                                          <p:spTgt spid="41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008"/>
                                        </p:tgtEl>
                                        <p:attrNameLst>
                                          <p:attrName>style.visibility</p:attrName>
                                        </p:attrNameLst>
                                      </p:cBhvr>
                                      <p:to>
                                        <p:strVal val="visible"/>
                                      </p:to>
                                    </p:set>
                                    <p:animEffect transition="in" filter="wipe(up)">
                                      <p:cBhvr>
                                        <p:cTn id="12" dur="500"/>
                                        <p:tgtEl>
                                          <p:spTgt spid="42008"/>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41995"/>
                                        </p:tgtEl>
                                        <p:attrNameLst>
                                          <p:attrName>style.visibility</p:attrName>
                                        </p:attrNameLst>
                                      </p:cBhvr>
                                      <p:to>
                                        <p:strVal val="visible"/>
                                      </p:to>
                                    </p:set>
                                    <p:animEffect transition="in" filter="dissolve">
                                      <p:cBhvr>
                                        <p:cTn id="16" dur="500"/>
                                        <p:tgtEl>
                                          <p:spTgt spid="4199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2010"/>
                                        </p:tgtEl>
                                        <p:attrNameLst>
                                          <p:attrName>style.visibility</p:attrName>
                                        </p:attrNameLst>
                                      </p:cBhvr>
                                      <p:to>
                                        <p:strVal val="visible"/>
                                      </p:to>
                                    </p:set>
                                    <p:animEffect transition="in" filter="wipe(up)">
                                      <p:cBhvr>
                                        <p:cTn id="21" dur="500"/>
                                        <p:tgtEl>
                                          <p:spTgt spid="42010"/>
                                        </p:tgtEl>
                                      </p:cBhvr>
                                    </p:animEffect>
                                  </p:childTnLst>
                                </p:cTn>
                              </p:par>
                            </p:childTnLst>
                          </p:cTn>
                        </p:par>
                        <p:par>
                          <p:cTn id="22" fill="hold" nodeType="afterGroup">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41997"/>
                                        </p:tgtEl>
                                        <p:attrNameLst>
                                          <p:attrName>style.visibility</p:attrName>
                                        </p:attrNameLst>
                                      </p:cBhvr>
                                      <p:to>
                                        <p:strVal val="visible"/>
                                      </p:to>
                                    </p:set>
                                    <p:animEffect transition="in" filter="dissolve">
                                      <p:cBhvr>
                                        <p:cTn id="25" dur="500"/>
                                        <p:tgtEl>
                                          <p:spTgt spid="41997"/>
                                        </p:tgtEl>
                                      </p:cBhvr>
                                    </p:animEffect>
                                  </p:childTnLst>
                                </p:cTn>
                              </p:par>
                            </p:childTnLst>
                          </p:cTn>
                        </p:par>
                        <p:par>
                          <p:cTn id="26" fill="hold" nodeType="afterGroup">
                            <p:stCondLst>
                              <p:cond delay="1000"/>
                            </p:stCondLst>
                            <p:childTnLst>
                              <p:par>
                                <p:cTn id="27" presetID="22" presetClass="entr" presetSubtype="1" fill="hold" grpId="0" nodeType="afterEffect">
                                  <p:stCondLst>
                                    <p:cond delay="0"/>
                                  </p:stCondLst>
                                  <p:childTnLst>
                                    <p:set>
                                      <p:cBhvr>
                                        <p:cTn id="28" dur="1" fill="hold">
                                          <p:stCondLst>
                                            <p:cond delay="0"/>
                                          </p:stCondLst>
                                        </p:cTn>
                                        <p:tgtEl>
                                          <p:spTgt spid="42011"/>
                                        </p:tgtEl>
                                        <p:attrNameLst>
                                          <p:attrName>style.visibility</p:attrName>
                                        </p:attrNameLst>
                                      </p:cBhvr>
                                      <p:to>
                                        <p:strVal val="visible"/>
                                      </p:to>
                                    </p:set>
                                    <p:animEffect transition="in" filter="wipe(up)">
                                      <p:cBhvr>
                                        <p:cTn id="29" dur="500"/>
                                        <p:tgtEl>
                                          <p:spTgt spid="42011"/>
                                        </p:tgtEl>
                                      </p:cBhvr>
                                    </p:animEffect>
                                  </p:childTnLst>
                                </p:cTn>
                              </p:par>
                            </p:childTnLst>
                          </p:cTn>
                        </p:par>
                        <p:par>
                          <p:cTn id="30" fill="hold" nodeType="afterGroup">
                            <p:stCondLst>
                              <p:cond delay="1500"/>
                            </p:stCondLst>
                            <p:childTnLst>
                              <p:par>
                                <p:cTn id="31" presetID="9" presetClass="entr" presetSubtype="0" fill="hold" grpId="1" nodeType="afterEffect">
                                  <p:stCondLst>
                                    <p:cond delay="0"/>
                                  </p:stCondLst>
                                  <p:childTnLst>
                                    <p:set>
                                      <p:cBhvr>
                                        <p:cTn id="32" dur="1" fill="hold">
                                          <p:stCondLst>
                                            <p:cond delay="0"/>
                                          </p:stCondLst>
                                        </p:cTn>
                                        <p:tgtEl>
                                          <p:spTgt spid="42011"/>
                                        </p:tgtEl>
                                        <p:attrNameLst>
                                          <p:attrName>style.visibility</p:attrName>
                                        </p:attrNameLst>
                                      </p:cBhvr>
                                      <p:to>
                                        <p:strVal val="visible"/>
                                      </p:to>
                                    </p:set>
                                    <p:animEffect transition="in" filter="dissolve">
                                      <p:cBhvr>
                                        <p:cTn id="33" dur="500"/>
                                        <p:tgtEl>
                                          <p:spTgt spid="42011"/>
                                        </p:tgtEl>
                                      </p:cBhvr>
                                    </p:animEffect>
                                  </p:childTnLst>
                                </p:cTn>
                              </p:par>
                            </p:childTnLst>
                          </p:cTn>
                        </p:par>
                        <p:par>
                          <p:cTn id="34" fill="hold" nodeType="afterGroup">
                            <p:stCondLst>
                              <p:cond delay="2000"/>
                            </p:stCondLst>
                            <p:childTnLst>
                              <p:par>
                                <p:cTn id="35" presetID="9" presetClass="entr" presetSubtype="0" fill="hold" grpId="0" nodeType="afterEffect">
                                  <p:stCondLst>
                                    <p:cond delay="0"/>
                                  </p:stCondLst>
                                  <p:childTnLst>
                                    <p:set>
                                      <p:cBhvr>
                                        <p:cTn id="36" dur="1" fill="hold">
                                          <p:stCondLst>
                                            <p:cond delay="0"/>
                                          </p:stCondLst>
                                        </p:cTn>
                                        <p:tgtEl>
                                          <p:spTgt spid="41998"/>
                                        </p:tgtEl>
                                        <p:attrNameLst>
                                          <p:attrName>style.visibility</p:attrName>
                                        </p:attrNameLst>
                                      </p:cBhvr>
                                      <p:to>
                                        <p:strVal val="visible"/>
                                      </p:to>
                                    </p:set>
                                    <p:animEffect transition="in" filter="dissolve">
                                      <p:cBhvr>
                                        <p:cTn id="37" dur="500"/>
                                        <p:tgtEl>
                                          <p:spTgt spid="41998"/>
                                        </p:tgtEl>
                                      </p:cBhvr>
                                    </p:animEffect>
                                  </p:childTnLst>
                                </p:cTn>
                              </p:par>
                            </p:childTnLst>
                          </p:cTn>
                        </p:par>
                        <p:par>
                          <p:cTn id="38" fill="hold" nodeType="afterGroup">
                            <p:stCondLst>
                              <p:cond delay="2500"/>
                            </p:stCondLst>
                            <p:childTnLst>
                              <p:par>
                                <p:cTn id="39" presetID="9" presetClass="entr" presetSubtype="0" fill="hold" grpId="0" nodeType="afterEffect">
                                  <p:stCondLst>
                                    <p:cond delay="0"/>
                                  </p:stCondLst>
                                  <p:childTnLst>
                                    <p:set>
                                      <p:cBhvr>
                                        <p:cTn id="40" dur="1" fill="hold">
                                          <p:stCondLst>
                                            <p:cond delay="0"/>
                                          </p:stCondLst>
                                        </p:cTn>
                                        <p:tgtEl>
                                          <p:spTgt spid="41999"/>
                                        </p:tgtEl>
                                        <p:attrNameLst>
                                          <p:attrName>style.visibility</p:attrName>
                                        </p:attrNameLst>
                                      </p:cBhvr>
                                      <p:to>
                                        <p:strVal val="visible"/>
                                      </p:to>
                                    </p:set>
                                    <p:animEffect transition="in" filter="dissolve">
                                      <p:cBhvr>
                                        <p:cTn id="41" dur="500"/>
                                        <p:tgtEl>
                                          <p:spTgt spid="41999"/>
                                        </p:tgtEl>
                                      </p:cBhvr>
                                    </p:animEffect>
                                  </p:childTnLst>
                                </p:cTn>
                              </p:par>
                            </p:childTnLst>
                          </p:cTn>
                        </p:par>
                        <p:par>
                          <p:cTn id="42" fill="hold" nodeType="afterGroup">
                            <p:stCondLst>
                              <p:cond delay="3000"/>
                            </p:stCondLst>
                            <p:childTnLst>
                              <p:par>
                                <p:cTn id="43" presetID="9" presetClass="entr" presetSubtype="0" fill="hold" grpId="0" nodeType="afterEffect">
                                  <p:stCondLst>
                                    <p:cond delay="0"/>
                                  </p:stCondLst>
                                  <p:childTnLst>
                                    <p:set>
                                      <p:cBhvr>
                                        <p:cTn id="44" dur="1" fill="hold">
                                          <p:stCondLst>
                                            <p:cond delay="0"/>
                                          </p:stCondLst>
                                        </p:cTn>
                                        <p:tgtEl>
                                          <p:spTgt spid="42000"/>
                                        </p:tgtEl>
                                        <p:attrNameLst>
                                          <p:attrName>style.visibility</p:attrName>
                                        </p:attrNameLst>
                                      </p:cBhvr>
                                      <p:to>
                                        <p:strVal val="visible"/>
                                      </p:to>
                                    </p:set>
                                    <p:animEffect transition="in" filter="dissolve">
                                      <p:cBhvr>
                                        <p:cTn id="45" dur="500"/>
                                        <p:tgtEl>
                                          <p:spTgt spid="42000"/>
                                        </p:tgtEl>
                                      </p:cBhvr>
                                    </p:animEffect>
                                  </p:childTnLst>
                                </p:cTn>
                              </p:par>
                            </p:childTnLst>
                          </p:cTn>
                        </p:par>
                        <p:par>
                          <p:cTn id="46" fill="hold" nodeType="afterGroup">
                            <p:stCondLst>
                              <p:cond delay="3500"/>
                            </p:stCondLst>
                            <p:childTnLst>
                              <p:par>
                                <p:cTn id="47" presetID="9" presetClass="entr" presetSubtype="0" fill="hold" grpId="0" nodeType="afterEffect">
                                  <p:stCondLst>
                                    <p:cond delay="0"/>
                                  </p:stCondLst>
                                  <p:childTnLst>
                                    <p:set>
                                      <p:cBhvr>
                                        <p:cTn id="48" dur="1" fill="hold">
                                          <p:stCondLst>
                                            <p:cond delay="0"/>
                                          </p:stCondLst>
                                        </p:cTn>
                                        <p:tgtEl>
                                          <p:spTgt spid="42001"/>
                                        </p:tgtEl>
                                        <p:attrNameLst>
                                          <p:attrName>style.visibility</p:attrName>
                                        </p:attrNameLst>
                                      </p:cBhvr>
                                      <p:to>
                                        <p:strVal val="visible"/>
                                      </p:to>
                                    </p:set>
                                    <p:animEffect transition="in" filter="dissolve">
                                      <p:cBhvr>
                                        <p:cTn id="49" dur="500"/>
                                        <p:tgtEl>
                                          <p:spTgt spid="42001"/>
                                        </p:tgtEl>
                                      </p:cBhvr>
                                    </p:animEffect>
                                  </p:childTnLst>
                                </p:cTn>
                              </p:par>
                            </p:childTnLst>
                          </p:cTn>
                        </p:par>
                        <p:par>
                          <p:cTn id="50" fill="hold" nodeType="afterGroup">
                            <p:stCondLst>
                              <p:cond delay="4000"/>
                            </p:stCondLst>
                            <p:childTnLst>
                              <p:par>
                                <p:cTn id="51" presetID="9" presetClass="entr" presetSubtype="0" fill="hold" grpId="0" nodeType="afterEffect">
                                  <p:stCondLst>
                                    <p:cond delay="0"/>
                                  </p:stCondLst>
                                  <p:childTnLst>
                                    <p:set>
                                      <p:cBhvr>
                                        <p:cTn id="52" dur="1" fill="hold">
                                          <p:stCondLst>
                                            <p:cond delay="0"/>
                                          </p:stCondLst>
                                        </p:cTn>
                                        <p:tgtEl>
                                          <p:spTgt spid="42002"/>
                                        </p:tgtEl>
                                        <p:attrNameLst>
                                          <p:attrName>style.visibility</p:attrName>
                                        </p:attrNameLst>
                                      </p:cBhvr>
                                      <p:to>
                                        <p:strVal val="visible"/>
                                      </p:to>
                                    </p:set>
                                    <p:animEffect transition="in" filter="dissolve">
                                      <p:cBhvr>
                                        <p:cTn id="53" dur="500"/>
                                        <p:tgtEl>
                                          <p:spTgt spid="42002"/>
                                        </p:tgtEl>
                                      </p:cBhvr>
                                    </p:animEffect>
                                  </p:childTnLst>
                                </p:cTn>
                              </p:par>
                            </p:childTnLst>
                          </p:cTn>
                        </p:par>
                        <p:par>
                          <p:cTn id="54" fill="hold" nodeType="afterGroup">
                            <p:stCondLst>
                              <p:cond delay="4500"/>
                            </p:stCondLst>
                            <p:childTnLst>
                              <p:par>
                                <p:cTn id="55" presetID="9" presetClass="entr" presetSubtype="0" fill="hold" grpId="0" nodeType="afterEffect">
                                  <p:stCondLst>
                                    <p:cond delay="0"/>
                                  </p:stCondLst>
                                  <p:childTnLst>
                                    <p:set>
                                      <p:cBhvr>
                                        <p:cTn id="56" dur="1" fill="hold">
                                          <p:stCondLst>
                                            <p:cond delay="0"/>
                                          </p:stCondLst>
                                        </p:cTn>
                                        <p:tgtEl>
                                          <p:spTgt spid="42003"/>
                                        </p:tgtEl>
                                        <p:attrNameLst>
                                          <p:attrName>style.visibility</p:attrName>
                                        </p:attrNameLst>
                                      </p:cBhvr>
                                      <p:to>
                                        <p:strVal val="visible"/>
                                      </p:to>
                                    </p:set>
                                    <p:animEffect transition="in" filter="dissolve">
                                      <p:cBhvr>
                                        <p:cTn id="57" dur="500"/>
                                        <p:tgtEl>
                                          <p:spTgt spid="42003"/>
                                        </p:tgtEl>
                                      </p:cBhvr>
                                    </p:animEffect>
                                  </p:childTnLst>
                                </p:cTn>
                              </p:par>
                            </p:childTnLst>
                          </p:cTn>
                        </p:par>
                        <p:par>
                          <p:cTn id="58" fill="hold" nodeType="afterGroup">
                            <p:stCondLst>
                              <p:cond delay="5000"/>
                            </p:stCondLst>
                            <p:childTnLst>
                              <p:par>
                                <p:cTn id="59" presetID="9" presetClass="entr" presetSubtype="0" fill="hold" grpId="0" nodeType="afterEffect">
                                  <p:stCondLst>
                                    <p:cond delay="0"/>
                                  </p:stCondLst>
                                  <p:childTnLst>
                                    <p:set>
                                      <p:cBhvr>
                                        <p:cTn id="60" dur="1" fill="hold">
                                          <p:stCondLst>
                                            <p:cond delay="0"/>
                                          </p:stCondLst>
                                        </p:cTn>
                                        <p:tgtEl>
                                          <p:spTgt spid="42005"/>
                                        </p:tgtEl>
                                        <p:attrNameLst>
                                          <p:attrName>style.visibility</p:attrName>
                                        </p:attrNameLst>
                                      </p:cBhvr>
                                      <p:to>
                                        <p:strVal val="visible"/>
                                      </p:to>
                                    </p:set>
                                    <p:animEffect transition="in" filter="dissolve">
                                      <p:cBhvr>
                                        <p:cTn id="61" dur="500"/>
                                        <p:tgtEl>
                                          <p:spTgt spid="42005"/>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42012"/>
                                        </p:tgtEl>
                                        <p:attrNameLst>
                                          <p:attrName>style.visibility</p:attrName>
                                        </p:attrNameLst>
                                      </p:cBhvr>
                                      <p:to>
                                        <p:strVal val="visible"/>
                                      </p:to>
                                    </p:set>
                                    <p:animEffect transition="in" filter="wipe(down)">
                                      <p:cBhvr>
                                        <p:cTn id="66" dur="500"/>
                                        <p:tgtEl>
                                          <p:spTgt spid="42012"/>
                                        </p:tgtEl>
                                      </p:cBhvr>
                                    </p:animEffect>
                                  </p:childTnLst>
                                </p:cTn>
                              </p:par>
                            </p:childTnLst>
                          </p:cTn>
                        </p:par>
                        <p:par>
                          <p:cTn id="67" fill="hold" nodeType="afterGroup">
                            <p:stCondLst>
                              <p:cond delay="500"/>
                            </p:stCondLst>
                            <p:childTnLst>
                              <p:par>
                                <p:cTn id="68" presetID="9" presetClass="entr" presetSubtype="0" fill="hold" grpId="0" nodeType="afterEffect">
                                  <p:stCondLst>
                                    <p:cond delay="0"/>
                                  </p:stCondLst>
                                  <p:childTnLst>
                                    <p:set>
                                      <p:cBhvr>
                                        <p:cTn id="69" dur="1" fill="hold">
                                          <p:stCondLst>
                                            <p:cond delay="0"/>
                                          </p:stCondLst>
                                        </p:cTn>
                                        <p:tgtEl>
                                          <p:spTgt spid="42004"/>
                                        </p:tgtEl>
                                        <p:attrNameLst>
                                          <p:attrName>style.visibility</p:attrName>
                                        </p:attrNameLst>
                                      </p:cBhvr>
                                      <p:to>
                                        <p:strVal val="visible"/>
                                      </p:to>
                                    </p:set>
                                    <p:animEffect transition="in" filter="dissolve">
                                      <p:cBhvr>
                                        <p:cTn id="70" dur="500"/>
                                        <p:tgtEl>
                                          <p:spTgt spid="42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5" grpId="0" animBg="1"/>
      <p:bldP spid="41994" grpId="0"/>
      <p:bldP spid="41995" grpId="0"/>
      <p:bldP spid="41997" grpId="0"/>
      <p:bldP spid="41998" grpId="0"/>
      <p:bldP spid="41999" grpId="0"/>
      <p:bldP spid="42000" grpId="0"/>
      <p:bldP spid="42001" grpId="0"/>
      <p:bldP spid="42002" grpId="0"/>
      <p:bldP spid="42003" grpId="0"/>
      <p:bldP spid="42004" grpId="0"/>
      <p:bldP spid="42008" grpId="0" animBg="1"/>
      <p:bldP spid="42010" grpId="0" animBg="1"/>
      <p:bldP spid="42011" grpId="0" animBg="1"/>
      <p:bldP spid="42011" grpId="1" animBg="1"/>
      <p:bldP spid="42012" grpId="0" animBg="1"/>
    </p:bldLst>
  </p:timing>
</p:sld>
</file>

<file path=ppt/theme/theme1.xml><?xml version="1.0" encoding="utf-8"?>
<a:theme xmlns:a="http://schemas.openxmlformats.org/drawingml/2006/main" name="Barney &amp; Hesterly IM PP">
  <a:themeElements>
    <a:clrScheme name="Barney &amp; Hesterly IM P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arney &amp; Hesterly IM P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rney &amp; Hesterly IM P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arney &amp; Hesterly IM P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arney &amp; Hesterly IM P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arney &amp; Hesterly IM P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arney &amp; Hesterly IM P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arney &amp; Hesterly IM P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rney &amp; Hesterly IM P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arney &amp; Hesterly IM P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arney &amp; Hesterly IM P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arney &amp; Hesterly IM P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arney &amp; Hesterly IM P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arney &amp; Hesterly IM P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Barney &amp; Hesterly IM PP</Template>
  <TotalTime>2470</TotalTime>
  <Words>3267</Words>
  <Application>Microsoft Office PowerPoint</Application>
  <PresentationFormat>On-screen Show (4:3)</PresentationFormat>
  <Paragraphs>411</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Comic Sans MS</vt:lpstr>
      <vt:lpstr>Times New Roman</vt:lpstr>
      <vt:lpstr>Barney &amp; Hesterly IM PP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Marriott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a Firm’s Internal Capabilities</dc:title>
  <dc:creator>Chris</dc:creator>
  <cp:lastModifiedBy>SHSU</cp:lastModifiedBy>
  <cp:revision>128</cp:revision>
  <dcterms:created xsi:type="dcterms:W3CDTF">2005-04-04T18:09:27Z</dcterms:created>
  <dcterms:modified xsi:type="dcterms:W3CDTF">2021-05-10T14:47:36Z</dcterms:modified>
</cp:coreProperties>
</file>